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86" r:id="rId2"/>
    <p:sldId id="379" r:id="rId3"/>
    <p:sldId id="388" r:id="rId4"/>
    <p:sldId id="333" r:id="rId5"/>
    <p:sldId id="387" r:id="rId6"/>
    <p:sldId id="264" r:id="rId7"/>
    <p:sldId id="265" r:id="rId8"/>
    <p:sldId id="392" r:id="rId9"/>
    <p:sldId id="402" r:id="rId10"/>
    <p:sldId id="403" r:id="rId11"/>
    <p:sldId id="394" r:id="rId12"/>
    <p:sldId id="395" r:id="rId13"/>
    <p:sldId id="393" r:id="rId14"/>
    <p:sldId id="396" r:id="rId15"/>
    <p:sldId id="398" r:id="rId16"/>
    <p:sldId id="397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725" autoAdjust="0"/>
  </p:normalViewPr>
  <p:slideViewPr>
    <p:cSldViewPr>
      <p:cViewPr varScale="1">
        <p:scale>
          <a:sx n="143" d="100"/>
          <a:sy n="143" d="100"/>
        </p:scale>
        <p:origin x="720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A5C053-84D0-4203-9967-25B99E51ADC1}" type="doc">
      <dgm:prSet loTypeId="urn:microsoft.com/office/officeart/2005/8/layout/vList5" loCatId="list" qsTypeId="urn:microsoft.com/office/officeart/2005/8/quickstyle/simple1#1" qsCatId="simple" csTypeId="urn:microsoft.com/office/officeart/2005/8/colors/colorful4#1" csCatId="colorful" phldr="1"/>
      <dgm:spPr/>
      <dgm:t>
        <a:bodyPr/>
        <a:lstStyle/>
        <a:p>
          <a:endParaRPr lang="zh-CN" altLang="en-US"/>
        </a:p>
      </dgm:t>
    </dgm:pt>
    <dgm:pt modelId="{5B5B0C3A-78B1-4E60-A925-015EBDC0DDF5}">
      <dgm:prSet phldrT="[文本]" custT="1"/>
      <dgm:spPr/>
      <dgm:t>
        <a:bodyPr/>
        <a:lstStyle/>
        <a:p>
          <a:r>
            <a:rPr lang="en-US" altLang="zh-CN" sz="2000" dirty="0"/>
            <a:t>BIM</a:t>
          </a:r>
          <a:r>
            <a:rPr lang="zh-CN" altLang="en-US" sz="2000" dirty="0"/>
            <a:t>模型深化</a:t>
          </a:r>
        </a:p>
      </dgm:t>
    </dgm:pt>
    <dgm:pt modelId="{35CCFF35-9D66-4583-A9A3-4A14DDDB363A}" type="parTrans" cxnId="{39B4B132-36B2-40FF-B7F5-03C47A27148E}">
      <dgm:prSet/>
      <dgm:spPr/>
      <dgm:t>
        <a:bodyPr/>
        <a:lstStyle/>
        <a:p>
          <a:endParaRPr lang="zh-CN" altLang="en-US"/>
        </a:p>
      </dgm:t>
    </dgm:pt>
    <dgm:pt modelId="{16FDFDB9-4E9A-4304-B4D9-B31041990F16}" type="sibTrans" cxnId="{39B4B132-36B2-40FF-B7F5-03C47A27148E}">
      <dgm:prSet/>
      <dgm:spPr/>
      <dgm:t>
        <a:bodyPr/>
        <a:lstStyle/>
        <a:p>
          <a:endParaRPr lang="zh-CN" altLang="en-US"/>
        </a:p>
      </dgm:t>
    </dgm:pt>
    <dgm:pt modelId="{DD366E60-C5CD-4CD9-B24C-10B857A0E91E}">
      <dgm:prSet phldrT="[文本]" custT="1"/>
      <dgm:spPr/>
      <dgm:t>
        <a:bodyPr/>
        <a:lstStyle/>
        <a:p>
          <a:r>
            <a:rPr lang="zh-CN" altLang="en-US" sz="1600" dirty="0"/>
            <a:t>整理设计模型；</a:t>
          </a:r>
        </a:p>
      </dgm:t>
    </dgm:pt>
    <dgm:pt modelId="{F79DCE6C-D4C1-4ED9-9EBA-05404492CA66}" type="parTrans" cxnId="{9059CA74-4EE3-4619-BBB4-673D8FC4D260}">
      <dgm:prSet/>
      <dgm:spPr/>
      <dgm:t>
        <a:bodyPr/>
        <a:lstStyle/>
        <a:p>
          <a:endParaRPr lang="zh-CN" altLang="en-US"/>
        </a:p>
      </dgm:t>
    </dgm:pt>
    <dgm:pt modelId="{C263939D-820B-48D6-97EF-17AF5E9CC8BA}" type="sibTrans" cxnId="{9059CA74-4EE3-4619-BBB4-673D8FC4D260}">
      <dgm:prSet/>
      <dgm:spPr/>
      <dgm:t>
        <a:bodyPr/>
        <a:lstStyle/>
        <a:p>
          <a:endParaRPr lang="zh-CN" altLang="en-US"/>
        </a:p>
      </dgm:t>
    </dgm:pt>
    <dgm:pt modelId="{3A5B218F-94A4-44F0-B18B-801A21A19FCE}">
      <dgm:prSet phldrT="[文本]" custT="1"/>
      <dgm:spPr/>
      <dgm:t>
        <a:bodyPr/>
        <a:lstStyle/>
        <a:p>
          <a:r>
            <a:rPr lang="zh-CN" altLang="en-US" sz="1600" dirty="0"/>
            <a:t>施工模型深化，满足施工管理需求；</a:t>
          </a:r>
        </a:p>
      </dgm:t>
    </dgm:pt>
    <dgm:pt modelId="{C470F5C9-92BB-4CC6-AF5A-CDA5B758331C}" type="parTrans" cxnId="{273B0030-D0E1-4524-8D66-290E8D65B1F2}">
      <dgm:prSet/>
      <dgm:spPr/>
      <dgm:t>
        <a:bodyPr/>
        <a:lstStyle/>
        <a:p>
          <a:endParaRPr lang="zh-CN" altLang="en-US"/>
        </a:p>
      </dgm:t>
    </dgm:pt>
    <dgm:pt modelId="{F7245372-CE89-4656-8B22-D248710817FC}" type="sibTrans" cxnId="{273B0030-D0E1-4524-8D66-290E8D65B1F2}">
      <dgm:prSet/>
      <dgm:spPr/>
      <dgm:t>
        <a:bodyPr/>
        <a:lstStyle/>
        <a:p>
          <a:endParaRPr lang="zh-CN" altLang="en-US"/>
        </a:p>
      </dgm:t>
    </dgm:pt>
    <dgm:pt modelId="{5C10665B-0373-4F8F-B37F-8963F64EFACB}">
      <dgm:prSet phldrT="[文本]" custT="1"/>
      <dgm:spPr/>
      <dgm:t>
        <a:bodyPr/>
        <a:lstStyle/>
        <a:p>
          <a:r>
            <a:rPr lang="zh-CN" altLang="en-US" sz="2000" dirty="0"/>
            <a:t>现场服务</a:t>
          </a:r>
        </a:p>
      </dgm:t>
    </dgm:pt>
    <dgm:pt modelId="{B17C7811-E63B-4D28-AA17-A964FDC9765B}" type="parTrans" cxnId="{744A3591-CFBB-451C-87F1-E7018B405D6E}">
      <dgm:prSet/>
      <dgm:spPr/>
      <dgm:t>
        <a:bodyPr/>
        <a:lstStyle/>
        <a:p>
          <a:endParaRPr lang="zh-CN" altLang="en-US"/>
        </a:p>
      </dgm:t>
    </dgm:pt>
    <dgm:pt modelId="{7740D2AA-43F8-4430-9D13-837B0A82F1DC}" type="sibTrans" cxnId="{744A3591-CFBB-451C-87F1-E7018B405D6E}">
      <dgm:prSet/>
      <dgm:spPr/>
      <dgm:t>
        <a:bodyPr/>
        <a:lstStyle/>
        <a:p>
          <a:endParaRPr lang="zh-CN" altLang="en-US"/>
        </a:p>
      </dgm:t>
    </dgm:pt>
    <dgm:pt modelId="{431E3CC1-91F9-4973-830A-EDADA971DE9C}">
      <dgm:prSet phldrT="[文本]" custT="1"/>
      <dgm:spPr/>
      <dgm:t>
        <a:bodyPr/>
        <a:lstStyle/>
        <a:p>
          <a:r>
            <a:rPr lang="en-US" altLang="zh-CN" sz="1600" dirty="0"/>
            <a:t>BIM</a:t>
          </a:r>
          <a:r>
            <a:rPr lang="zh-CN" altLang="en-US" sz="1600" dirty="0"/>
            <a:t>平台相关培训；</a:t>
          </a:r>
        </a:p>
      </dgm:t>
    </dgm:pt>
    <dgm:pt modelId="{4D2676F9-E641-4988-8A28-13DF24A9F7F4}" type="parTrans" cxnId="{9E5DD4CD-352F-482A-A10B-D3DB4DA5C323}">
      <dgm:prSet/>
      <dgm:spPr/>
      <dgm:t>
        <a:bodyPr/>
        <a:lstStyle/>
        <a:p>
          <a:endParaRPr lang="zh-CN" altLang="en-US"/>
        </a:p>
      </dgm:t>
    </dgm:pt>
    <dgm:pt modelId="{ABDABAAB-7417-431A-95DC-4FD2BAE1F9FD}" type="sibTrans" cxnId="{9E5DD4CD-352F-482A-A10B-D3DB4DA5C323}">
      <dgm:prSet/>
      <dgm:spPr/>
      <dgm:t>
        <a:bodyPr/>
        <a:lstStyle/>
        <a:p>
          <a:endParaRPr lang="zh-CN" altLang="en-US"/>
        </a:p>
      </dgm:t>
    </dgm:pt>
    <dgm:pt modelId="{3A930F72-CBBD-48EA-9570-410F34B7D901}">
      <dgm:prSet phldrT="[文本]" custT="1"/>
      <dgm:spPr/>
      <dgm:t>
        <a:bodyPr/>
        <a:lstStyle/>
        <a:p>
          <a:r>
            <a:rPr lang="zh-CN" altLang="en-US" sz="1600" dirty="0"/>
            <a:t>建模及效果展示软件培训；</a:t>
          </a:r>
        </a:p>
      </dgm:t>
    </dgm:pt>
    <dgm:pt modelId="{118D43B9-77FC-4683-8485-7E23B8E3BC22}" type="parTrans" cxnId="{E061A3E2-3842-4381-8790-6678DD83DC1E}">
      <dgm:prSet/>
      <dgm:spPr/>
      <dgm:t>
        <a:bodyPr/>
        <a:lstStyle/>
        <a:p>
          <a:endParaRPr lang="zh-CN" altLang="en-US"/>
        </a:p>
      </dgm:t>
    </dgm:pt>
    <dgm:pt modelId="{BEAE8FFE-1A62-4433-A293-EF539A63EEC1}" type="sibTrans" cxnId="{E061A3E2-3842-4381-8790-6678DD83DC1E}">
      <dgm:prSet/>
      <dgm:spPr/>
      <dgm:t>
        <a:bodyPr/>
        <a:lstStyle/>
        <a:p>
          <a:endParaRPr lang="zh-CN" altLang="en-US"/>
        </a:p>
      </dgm:t>
    </dgm:pt>
    <dgm:pt modelId="{5E718233-5AD2-423F-B403-456B341B3C1B}">
      <dgm:prSet phldrT="[文本]" custT="1"/>
      <dgm:spPr/>
      <dgm:t>
        <a:bodyPr/>
        <a:lstStyle/>
        <a:p>
          <a:r>
            <a:rPr lang="en-US" altLang="zh-CN" sz="2000" dirty="0"/>
            <a:t>BIM</a:t>
          </a:r>
          <a:r>
            <a:rPr lang="zh-CN" altLang="en-US" sz="2000" dirty="0"/>
            <a:t>施工管控平台开发及应用</a:t>
          </a:r>
        </a:p>
      </dgm:t>
    </dgm:pt>
    <dgm:pt modelId="{AFC7B869-6043-48EC-B7F0-C37BD49F12CE}" type="parTrans" cxnId="{3D793EED-2819-4B0E-A394-9F285AA3C5F0}">
      <dgm:prSet/>
      <dgm:spPr/>
      <dgm:t>
        <a:bodyPr/>
        <a:lstStyle/>
        <a:p>
          <a:endParaRPr lang="zh-CN" altLang="en-US"/>
        </a:p>
      </dgm:t>
    </dgm:pt>
    <dgm:pt modelId="{286C2AD8-BD2C-40BA-9199-10B11337C277}" type="sibTrans" cxnId="{3D793EED-2819-4B0E-A394-9F285AA3C5F0}">
      <dgm:prSet/>
      <dgm:spPr/>
      <dgm:t>
        <a:bodyPr/>
        <a:lstStyle/>
        <a:p>
          <a:endParaRPr lang="zh-CN" altLang="en-US"/>
        </a:p>
      </dgm:t>
    </dgm:pt>
    <dgm:pt modelId="{79F60108-56C4-4745-A282-1CC8BE646702}">
      <dgm:prSet phldrT="[文本]" custT="1"/>
      <dgm:spPr/>
      <dgm:t>
        <a:bodyPr/>
        <a:lstStyle/>
        <a:p>
          <a:r>
            <a:rPr lang="zh-CN" altLang="en-US" sz="1600" dirty="0"/>
            <a:t>分阶段开发平台模块；</a:t>
          </a:r>
        </a:p>
      </dgm:t>
    </dgm:pt>
    <dgm:pt modelId="{9A5511C1-5249-4B2C-A359-2E8382FA2695}" type="parTrans" cxnId="{B650089B-090D-43AD-BA64-7C42C63069B0}">
      <dgm:prSet/>
      <dgm:spPr/>
      <dgm:t>
        <a:bodyPr/>
        <a:lstStyle/>
        <a:p>
          <a:endParaRPr lang="zh-CN" altLang="en-US"/>
        </a:p>
      </dgm:t>
    </dgm:pt>
    <dgm:pt modelId="{17AD4DAA-C7BD-435F-9E0B-7666875058D8}" type="sibTrans" cxnId="{B650089B-090D-43AD-BA64-7C42C63069B0}">
      <dgm:prSet/>
      <dgm:spPr/>
      <dgm:t>
        <a:bodyPr/>
        <a:lstStyle/>
        <a:p>
          <a:endParaRPr lang="zh-CN" altLang="en-US"/>
        </a:p>
      </dgm:t>
    </dgm:pt>
    <dgm:pt modelId="{53B8BE40-9485-4112-A56C-A9A23FA28D25}">
      <dgm:prSet phldrT="[文本]" custT="1"/>
      <dgm:spPr/>
      <dgm:t>
        <a:bodyPr/>
        <a:lstStyle/>
        <a:p>
          <a:r>
            <a:rPr lang="zh-CN" altLang="en-US" sz="1600" dirty="0"/>
            <a:t>与现场结合完善平台功能；</a:t>
          </a:r>
        </a:p>
      </dgm:t>
    </dgm:pt>
    <dgm:pt modelId="{808314E5-A31E-43BF-8E14-7B38A3DD9D8C}" type="parTrans" cxnId="{0CF305C2-C69E-46DA-8F18-87082F4B4425}">
      <dgm:prSet/>
      <dgm:spPr/>
      <dgm:t>
        <a:bodyPr/>
        <a:lstStyle/>
        <a:p>
          <a:endParaRPr lang="zh-CN" altLang="en-US"/>
        </a:p>
      </dgm:t>
    </dgm:pt>
    <dgm:pt modelId="{C22BFABB-D13D-4A4E-AF84-57443B3D6465}" type="sibTrans" cxnId="{0CF305C2-C69E-46DA-8F18-87082F4B4425}">
      <dgm:prSet/>
      <dgm:spPr/>
      <dgm:t>
        <a:bodyPr/>
        <a:lstStyle/>
        <a:p>
          <a:endParaRPr lang="zh-CN" altLang="en-US"/>
        </a:p>
      </dgm:t>
    </dgm:pt>
    <dgm:pt modelId="{FB2A16BC-C4EF-497B-9F6B-D23D3332C044}">
      <dgm:prSet phldrT="[文本]" custT="1"/>
      <dgm:spPr/>
      <dgm:t>
        <a:bodyPr/>
        <a:lstStyle/>
        <a:p>
          <a:r>
            <a:rPr lang="zh-CN" altLang="en-US" sz="1600" dirty="0"/>
            <a:t>配合施工单位开展</a:t>
          </a:r>
          <a:r>
            <a:rPr lang="en-US" altLang="zh-CN" sz="1600" dirty="0"/>
            <a:t>BIM</a:t>
          </a:r>
          <a:r>
            <a:rPr lang="zh-CN" altLang="en-US" sz="1600" dirty="0"/>
            <a:t>技术交底及施工模拟。</a:t>
          </a:r>
        </a:p>
      </dgm:t>
    </dgm:pt>
    <dgm:pt modelId="{4185533D-AE2E-4D35-BEFD-398767DA0FD5}" type="parTrans" cxnId="{058BFF9B-EA16-43D5-B1BA-3B52ADDFB704}">
      <dgm:prSet/>
      <dgm:spPr/>
      <dgm:t>
        <a:bodyPr/>
        <a:lstStyle/>
        <a:p>
          <a:endParaRPr lang="zh-CN" altLang="en-US"/>
        </a:p>
      </dgm:t>
    </dgm:pt>
    <dgm:pt modelId="{8151A15A-B26C-423E-AE4C-19FDA8C43DC8}" type="sibTrans" cxnId="{058BFF9B-EA16-43D5-B1BA-3B52ADDFB704}">
      <dgm:prSet/>
      <dgm:spPr/>
      <dgm:t>
        <a:bodyPr/>
        <a:lstStyle/>
        <a:p>
          <a:endParaRPr lang="zh-CN" altLang="en-US"/>
        </a:p>
      </dgm:t>
    </dgm:pt>
    <dgm:pt modelId="{875E6D19-1C6F-4A6A-B390-E3DFA7C3389E}" type="pres">
      <dgm:prSet presAssocID="{D5A5C053-84D0-4203-9967-25B99E51ADC1}" presName="Name0" presStyleCnt="0">
        <dgm:presLayoutVars>
          <dgm:dir/>
          <dgm:animLvl val="lvl"/>
          <dgm:resizeHandles val="exact"/>
        </dgm:presLayoutVars>
      </dgm:prSet>
      <dgm:spPr/>
    </dgm:pt>
    <dgm:pt modelId="{7830C281-5B86-48CF-9FBF-7B544F6D8929}" type="pres">
      <dgm:prSet presAssocID="{5B5B0C3A-78B1-4E60-A925-015EBDC0DDF5}" presName="linNode" presStyleCnt="0"/>
      <dgm:spPr/>
    </dgm:pt>
    <dgm:pt modelId="{AEAC3C48-8831-436D-B115-7E924F1225E6}" type="pres">
      <dgm:prSet presAssocID="{5B5B0C3A-78B1-4E60-A925-015EBDC0DDF5}" presName="parentText" presStyleLbl="node1" presStyleIdx="0" presStyleCnt="3" custLinFactNeighborX="-32781" custLinFactNeighborY="-4048">
        <dgm:presLayoutVars>
          <dgm:chMax val="1"/>
          <dgm:bulletEnabled val="1"/>
        </dgm:presLayoutVars>
      </dgm:prSet>
      <dgm:spPr/>
    </dgm:pt>
    <dgm:pt modelId="{943ABDAA-00B1-40C4-B5E6-7005B5F21978}" type="pres">
      <dgm:prSet presAssocID="{5B5B0C3A-78B1-4E60-A925-015EBDC0DDF5}" presName="descendantText" presStyleLbl="alignAccFollowNode1" presStyleIdx="0" presStyleCnt="3">
        <dgm:presLayoutVars>
          <dgm:bulletEnabled val="1"/>
        </dgm:presLayoutVars>
      </dgm:prSet>
      <dgm:spPr/>
    </dgm:pt>
    <dgm:pt modelId="{ED96F90E-4006-4E7F-88A6-03E11F3CEE5A}" type="pres">
      <dgm:prSet presAssocID="{16FDFDB9-4E9A-4304-B4D9-B31041990F16}" presName="sp" presStyleCnt="0"/>
      <dgm:spPr/>
    </dgm:pt>
    <dgm:pt modelId="{E789759B-7767-4193-B1B5-C0E2E01B9576}" type="pres">
      <dgm:prSet presAssocID="{5E718233-5AD2-423F-B403-456B341B3C1B}" presName="linNode" presStyleCnt="0"/>
      <dgm:spPr/>
    </dgm:pt>
    <dgm:pt modelId="{8504811A-19C5-4223-A70E-191E963BE5F6}" type="pres">
      <dgm:prSet presAssocID="{5E718233-5AD2-423F-B403-456B341B3C1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D2B53EC-05AC-4B6A-AA43-5DFA753F778E}" type="pres">
      <dgm:prSet presAssocID="{5E718233-5AD2-423F-B403-456B341B3C1B}" presName="descendantText" presStyleLbl="alignAccFollowNode1" presStyleIdx="1" presStyleCnt="3">
        <dgm:presLayoutVars>
          <dgm:bulletEnabled val="1"/>
        </dgm:presLayoutVars>
      </dgm:prSet>
      <dgm:spPr/>
    </dgm:pt>
    <dgm:pt modelId="{40E7785B-5CF2-40A5-A1AD-FE0F27CA400D}" type="pres">
      <dgm:prSet presAssocID="{286C2AD8-BD2C-40BA-9199-10B11337C277}" presName="sp" presStyleCnt="0"/>
      <dgm:spPr/>
    </dgm:pt>
    <dgm:pt modelId="{26889E46-D39E-4ED5-84F8-8983556DB519}" type="pres">
      <dgm:prSet presAssocID="{5C10665B-0373-4F8F-B37F-8963F64EFACB}" presName="linNode" presStyleCnt="0"/>
      <dgm:spPr/>
    </dgm:pt>
    <dgm:pt modelId="{5E2FFDA7-1D85-4A1C-A40E-E5046B730814}" type="pres">
      <dgm:prSet presAssocID="{5C10665B-0373-4F8F-B37F-8963F64EFAC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7398EA1-125F-4005-A138-838C524D9312}" type="pres">
      <dgm:prSet presAssocID="{5C10665B-0373-4F8F-B37F-8963F64EFAC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63A4008-B5A8-4B26-A035-84F6B148F9B7}" type="presOf" srcId="{3A930F72-CBBD-48EA-9570-410F34B7D901}" destId="{17398EA1-125F-4005-A138-838C524D9312}" srcOrd="0" destOrd="1" presId="urn:microsoft.com/office/officeart/2005/8/layout/vList5"/>
    <dgm:cxn modelId="{733FAE22-D4F4-4B84-B548-4C91F42D2CB5}" type="presOf" srcId="{5B5B0C3A-78B1-4E60-A925-015EBDC0DDF5}" destId="{AEAC3C48-8831-436D-B115-7E924F1225E6}" srcOrd="0" destOrd="0" presId="urn:microsoft.com/office/officeart/2005/8/layout/vList5"/>
    <dgm:cxn modelId="{273B0030-D0E1-4524-8D66-290E8D65B1F2}" srcId="{5B5B0C3A-78B1-4E60-A925-015EBDC0DDF5}" destId="{3A5B218F-94A4-44F0-B18B-801A21A19FCE}" srcOrd="1" destOrd="0" parTransId="{C470F5C9-92BB-4CC6-AF5A-CDA5B758331C}" sibTransId="{F7245372-CE89-4656-8B22-D248710817FC}"/>
    <dgm:cxn modelId="{39B4B132-36B2-40FF-B7F5-03C47A27148E}" srcId="{D5A5C053-84D0-4203-9967-25B99E51ADC1}" destId="{5B5B0C3A-78B1-4E60-A925-015EBDC0DDF5}" srcOrd="0" destOrd="0" parTransId="{35CCFF35-9D66-4583-A9A3-4A14DDDB363A}" sibTransId="{16FDFDB9-4E9A-4304-B4D9-B31041990F16}"/>
    <dgm:cxn modelId="{A87CFF62-2A36-4346-B51E-4C53B88D2246}" type="presOf" srcId="{5C10665B-0373-4F8F-B37F-8963F64EFACB}" destId="{5E2FFDA7-1D85-4A1C-A40E-E5046B730814}" srcOrd="0" destOrd="0" presId="urn:microsoft.com/office/officeart/2005/8/layout/vList5"/>
    <dgm:cxn modelId="{9059CA74-4EE3-4619-BBB4-673D8FC4D260}" srcId="{5B5B0C3A-78B1-4E60-A925-015EBDC0DDF5}" destId="{DD366E60-C5CD-4CD9-B24C-10B857A0E91E}" srcOrd="0" destOrd="0" parTransId="{F79DCE6C-D4C1-4ED9-9EBA-05404492CA66}" sibTransId="{C263939D-820B-48D6-97EF-17AF5E9CC8BA}"/>
    <dgm:cxn modelId="{744A3591-CFBB-451C-87F1-E7018B405D6E}" srcId="{D5A5C053-84D0-4203-9967-25B99E51ADC1}" destId="{5C10665B-0373-4F8F-B37F-8963F64EFACB}" srcOrd="2" destOrd="0" parTransId="{B17C7811-E63B-4D28-AA17-A964FDC9765B}" sibTransId="{7740D2AA-43F8-4430-9D13-837B0A82F1DC}"/>
    <dgm:cxn modelId="{2F7A5098-093A-4F5B-9AB0-9D0D2929CB02}" type="presOf" srcId="{5E718233-5AD2-423F-B403-456B341B3C1B}" destId="{8504811A-19C5-4223-A70E-191E963BE5F6}" srcOrd="0" destOrd="0" presId="urn:microsoft.com/office/officeart/2005/8/layout/vList5"/>
    <dgm:cxn modelId="{B650089B-090D-43AD-BA64-7C42C63069B0}" srcId="{5E718233-5AD2-423F-B403-456B341B3C1B}" destId="{79F60108-56C4-4745-A282-1CC8BE646702}" srcOrd="0" destOrd="0" parTransId="{9A5511C1-5249-4B2C-A359-2E8382FA2695}" sibTransId="{17AD4DAA-C7BD-435F-9E0B-7666875058D8}"/>
    <dgm:cxn modelId="{058BFF9B-EA16-43D5-B1BA-3B52ADDFB704}" srcId="{5C10665B-0373-4F8F-B37F-8963F64EFACB}" destId="{FB2A16BC-C4EF-497B-9F6B-D23D3332C044}" srcOrd="2" destOrd="0" parTransId="{4185533D-AE2E-4D35-BEFD-398767DA0FD5}" sibTransId="{8151A15A-B26C-423E-AE4C-19FDA8C43DC8}"/>
    <dgm:cxn modelId="{71FE56AB-596F-4CAF-8287-EEDC01B12702}" type="presOf" srcId="{79F60108-56C4-4745-A282-1CC8BE646702}" destId="{7D2B53EC-05AC-4B6A-AA43-5DFA753F778E}" srcOrd="0" destOrd="0" presId="urn:microsoft.com/office/officeart/2005/8/layout/vList5"/>
    <dgm:cxn modelId="{DE41E7AC-0425-4A52-8D97-B93C8E399FBA}" type="presOf" srcId="{3A5B218F-94A4-44F0-B18B-801A21A19FCE}" destId="{943ABDAA-00B1-40C4-B5E6-7005B5F21978}" srcOrd="0" destOrd="1" presId="urn:microsoft.com/office/officeart/2005/8/layout/vList5"/>
    <dgm:cxn modelId="{DCAAE5B6-95FE-46B0-BEE1-19FDDCC94F24}" type="presOf" srcId="{DD366E60-C5CD-4CD9-B24C-10B857A0E91E}" destId="{943ABDAA-00B1-40C4-B5E6-7005B5F21978}" srcOrd="0" destOrd="0" presId="urn:microsoft.com/office/officeart/2005/8/layout/vList5"/>
    <dgm:cxn modelId="{FE7AC1BC-C04E-43CC-ABF6-5B432270532E}" type="presOf" srcId="{FB2A16BC-C4EF-497B-9F6B-D23D3332C044}" destId="{17398EA1-125F-4005-A138-838C524D9312}" srcOrd="0" destOrd="2" presId="urn:microsoft.com/office/officeart/2005/8/layout/vList5"/>
    <dgm:cxn modelId="{0CF305C2-C69E-46DA-8F18-87082F4B4425}" srcId="{5E718233-5AD2-423F-B403-456B341B3C1B}" destId="{53B8BE40-9485-4112-A56C-A9A23FA28D25}" srcOrd="1" destOrd="0" parTransId="{808314E5-A31E-43BF-8E14-7B38A3DD9D8C}" sibTransId="{C22BFABB-D13D-4A4E-AF84-57443B3D6465}"/>
    <dgm:cxn modelId="{9E5DD4CD-352F-482A-A10B-D3DB4DA5C323}" srcId="{5C10665B-0373-4F8F-B37F-8963F64EFACB}" destId="{431E3CC1-91F9-4973-830A-EDADA971DE9C}" srcOrd="0" destOrd="0" parTransId="{4D2676F9-E641-4988-8A28-13DF24A9F7F4}" sibTransId="{ABDABAAB-7417-431A-95DC-4FD2BAE1F9FD}"/>
    <dgm:cxn modelId="{B538B2DD-F0FB-4001-B234-B4F2EB743AC7}" type="presOf" srcId="{D5A5C053-84D0-4203-9967-25B99E51ADC1}" destId="{875E6D19-1C6F-4A6A-B390-E3DFA7C3389E}" srcOrd="0" destOrd="0" presId="urn:microsoft.com/office/officeart/2005/8/layout/vList5"/>
    <dgm:cxn modelId="{E061A3E2-3842-4381-8790-6678DD83DC1E}" srcId="{5C10665B-0373-4F8F-B37F-8963F64EFACB}" destId="{3A930F72-CBBD-48EA-9570-410F34B7D901}" srcOrd="1" destOrd="0" parTransId="{118D43B9-77FC-4683-8485-7E23B8E3BC22}" sibTransId="{BEAE8FFE-1A62-4433-A293-EF539A63EEC1}"/>
    <dgm:cxn modelId="{4020ECE5-49AC-4EE1-9300-E88EB3E8BA53}" type="presOf" srcId="{53B8BE40-9485-4112-A56C-A9A23FA28D25}" destId="{7D2B53EC-05AC-4B6A-AA43-5DFA753F778E}" srcOrd="0" destOrd="1" presId="urn:microsoft.com/office/officeart/2005/8/layout/vList5"/>
    <dgm:cxn modelId="{3D793EED-2819-4B0E-A394-9F285AA3C5F0}" srcId="{D5A5C053-84D0-4203-9967-25B99E51ADC1}" destId="{5E718233-5AD2-423F-B403-456B341B3C1B}" srcOrd="1" destOrd="0" parTransId="{AFC7B869-6043-48EC-B7F0-C37BD49F12CE}" sibTransId="{286C2AD8-BD2C-40BA-9199-10B11337C277}"/>
    <dgm:cxn modelId="{FF4C1CF2-EF47-46E7-B661-2727C66BE083}" type="presOf" srcId="{431E3CC1-91F9-4973-830A-EDADA971DE9C}" destId="{17398EA1-125F-4005-A138-838C524D9312}" srcOrd="0" destOrd="0" presId="urn:microsoft.com/office/officeart/2005/8/layout/vList5"/>
    <dgm:cxn modelId="{3E79A267-DED5-4FBF-8B0C-E557828D41FA}" type="presParOf" srcId="{875E6D19-1C6F-4A6A-B390-E3DFA7C3389E}" destId="{7830C281-5B86-48CF-9FBF-7B544F6D8929}" srcOrd="0" destOrd="0" presId="urn:microsoft.com/office/officeart/2005/8/layout/vList5"/>
    <dgm:cxn modelId="{F367AD4D-36AA-4FA6-9699-7F7EBA8E59CA}" type="presParOf" srcId="{7830C281-5B86-48CF-9FBF-7B544F6D8929}" destId="{AEAC3C48-8831-436D-B115-7E924F1225E6}" srcOrd="0" destOrd="0" presId="urn:microsoft.com/office/officeart/2005/8/layout/vList5"/>
    <dgm:cxn modelId="{5400D874-DF73-4057-B1B8-71A6C0F94153}" type="presParOf" srcId="{7830C281-5B86-48CF-9FBF-7B544F6D8929}" destId="{943ABDAA-00B1-40C4-B5E6-7005B5F21978}" srcOrd="1" destOrd="0" presId="urn:microsoft.com/office/officeart/2005/8/layout/vList5"/>
    <dgm:cxn modelId="{98A14F8A-E8F9-4BD8-8F6B-7714D4D50D8E}" type="presParOf" srcId="{875E6D19-1C6F-4A6A-B390-E3DFA7C3389E}" destId="{ED96F90E-4006-4E7F-88A6-03E11F3CEE5A}" srcOrd="1" destOrd="0" presId="urn:microsoft.com/office/officeart/2005/8/layout/vList5"/>
    <dgm:cxn modelId="{5684AD32-E019-4519-BDD0-713FFB4D9B53}" type="presParOf" srcId="{875E6D19-1C6F-4A6A-B390-E3DFA7C3389E}" destId="{E789759B-7767-4193-B1B5-C0E2E01B9576}" srcOrd="2" destOrd="0" presId="urn:microsoft.com/office/officeart/2005/8/layout/vList5"/>
    <dgm:cxn modelId="{F083B4FB-5313-45CB-8872-5A103337BC8D}" type="presParOf" srcId="{E789759B-7767-4193-B1B5-C0E2E01B9576}" destId="{8504811A-19C5-4223-A70E-191E963BE5F6}" srcOrd="0" destOrd="0" presId="urn:microsoft.com/office/officeart/2005/8/layout/vList5"/>
    <dgm:cxn modelId="{40A394AC-7334-409C-8E5B-0A9A2F910D66}" type="presParOf" srcId="{E789759B-7767-4193-B1B5-C0E2E01B9576}" destId="{7D2B53EC-05AC-4B6A-AA43-5DFA753F778E}" srcOrd="1" destOrd="0" presId="urn:microsoft.com/office/officeart/2005/8/layout/vList5"/>
    <dgm:cxn modelId="{2DC7966D-7841-40EA-B4DA-04CB354DFB6C}" type="presParOf" srcId="{875E6D19-1C6F-4A6A-B390-E3DFA7C3389E}" destId="{40E7785B-5CF2-40A5-A1AD-FE0F27CA400D}" srcOrd="3" destOrd="0" presId="urn:microsoft.com/office/officeart/2005/8/layout/vList5"/>
    <dgm:cxn modelId="{EFECCBE8-A222-4671-97B6-663978EC4E0C}" type="presParOf" srcId="{875E6D19-1C6F-4A6A-B390-E3DFA7C3389E}" destId="{26889E46-D39E-4ED5-84F8-8983556DB519}" srcOrd="4" destOrd="0" presId="urn:microsoft.com/office/officeart/2005/8/layout/vList5"/>
    <dgm:cxn modelId="{D7C58E75-5D3E-44E7-AF1F-810BBB202850}" type="presParOf" srcId="{26889E46-D39E-4ED5-84F8-8983556DB519}" destId="{5E2FFDA7-1D85-4A1C-A40E-E5046B730814}" srcOrd="0" destOrd="0" presId="urn:microsoft.com/office/officeart/2005/8/layout/vList5"/>
    <dgm:cxn modelId="{FE77CCA3-D76A-4156-8B4E-40DB5E82890A}" type="presParOf" srcId="{26889E46-D39E-4ED5-84F8-8983556DB519}" destId="{17398EA1-125F-4005-A138-838C524D931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ABDAA-00B1-40C4-B5E6-7005B5F21978}">
      <dsp:nvSpPr>
        <dsp:cNvPr id="0" name=""/>
        <dsp:cNvSpPr/>
      </dsp:nvSpPr>
      <dsp:spPr>
        <a:xfrm rot="5400000">
          <a:off x="4397854" y="-1640655"/>
          <a:ext cx="1095309" cy="465459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整理设计模型；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施工模型深化，满足施工管理需求；</a:t>
          </a:r>
        </a:p>
      </dsp:txBody>
      <dsp:txXfrm rot="-5400000">
        <a:off x="2618211" y="192457"/>
        <a:ext cx="4601128" cy="988371"/>
      </dsp:txXfrm>
    </dsp:sp>
    <dsp:sp modelId="{AEAC3C48-8831-436D-B115-7E924F1225E6}">
      <dsp:nvSpPr>
        <dsp:cNvPr id="0" name=""/>
        <dsp:cNvSpPr/>
      </dsp:nvSpPr>
      <dsp:spPr>
        <a:xfrm>
          <a:off x="0" y="0"/>
          <a:ext cx="2618210" cy="136913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BIM</a:t>
          </a:r>
          <a:r>
            <a:rPr lang="zh-CN" altLang="en-US" sz="2000" kern="1200" dirty="0"/>
            <a:t>模型深化</a:t>
          </a:r>
        </a:p>
      </dsp:txBody>
      <dsp:txXfrm>
        <a:off x="66836" y="66836"/>
        <a:ext cx="2484538" cy="1235464"/>
      </dsp:txXfrm>
    </dsp:sp>
    <dsp:sp modelId="{7D2B53EC-05AC-4B6A-AA43-5DFA753F778E}">
      <dsp:nvSpPr>
        <dsp:cNvPr id="0" name=""/>
        <dsp:cNvSpPr/>
      </dsp:nvSpPr>
      <dsp:spPr>
        <a:xfrm rot="5400000">
          <a:off x="4397854" y="-203062"/>
          <a:ext cx="1095309" cy="4654597"/>
        </a:xfrm>
        <a:prstGeom prst="round2SameRect">
          <a:avLst/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分阶段开发平台模块；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与现场结合完善平台功能；</a:t>
          </a:r>
        </a:p>
      </dsp:txBody>
      <dsp:txXfrm rot="-5400000">
        <a:off x="2618211" y="1630050"/>
        <a:ext cx="4601128" cy="988371"/>
      </dsp:txXfrm>
    </dsp:sp>
    <dsp:sp modelId="{8504811A-19C5-4223-A70E-191E963BE5F6}">
      <dsp:nvSpPr>
        <dsp:cNvPr id="0" name=""/>
        <dsp:cNvSpPr/>
      </dsp:nvSpPr>
      <dsp:spPr>
        <a:xfrm>
          <a:off x="0" y="1439667"/>
          <a:ext cx="2618210" cy="1369136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BIM</a:t>
          </a:r>
          <a:r>
            <a:rPr lang="zh-CN" altLang="en-US" sz="2000" kern="1200" dirty="0"/>
            <a:t>施工管控平台开发及应用</a:t>
          </a:r>
        </a:p>
      </dsp:txBody>
      <dsp:txXfrm>
        <a:off x="66836" y="1506503"/>
        <a:ext cx="2484538" cy="1235464"/>
      </dsp:txXfrm>
    </dsp:sp>
    <dsp:sp modelId="{17398EA1-125F-4005-A138-838C524D9312}">
      <dsp:nvSpPr>
        <dsp:cNvPr id="0" name=""/>
        <dsp:cNvSpPr/>
      </dsp:nvSpPr>
      <dsp:spPr>
        <a:xfrm rot="5400000">
          <a:off x="4397854" y="1234530"/>
          <a:ext cx="1095309" cy="4654597"/>
        </a:xfrm>
        <a:prstGeom prst="round2Same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BIM</a:t>
          </a:r>
          <a:r>
            <a:rPr lang="zh-CN" altLang="en-US" sz="1600" kern="1200" dirty="0"/>
            <a:t>平台相关培训；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建模及效果展示软件培训；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配合施工单位开展</a:t>
          </a:r>
          <a:r>
            <a:rPr lang="en-US" altLang="zh-CN" sz="1600" kern="1200" dirty="0"/>
            <a:t>BIM</a:t>
          </a:r>
          <a:r>
            <a:rPr lang="zh-CN" altLang="en-US" sz="1600" kern="1200" dirty="0"/>
            <a:t>技术交底及施工模拟。</a:t>
          </a:r>
        </a:p>
      </dsp:txBody>
      <dsp:txXfrm rot="-5400000">
        <a:off x="2618211" y="3067643"/>
        <a:ext cx="4601128" cy="988371"/>
      </dsp:txXfrm>
    </dsp:sp>
    <dsp:sp modelId="{5E2FFDA7-1D85-4A1C-A40E-E5046B730814}">
      <dsp:nvSpPr>
        <dsp:cNvPr id="0" name=""/>
        <dsp:cNvSpPr/>
      </dsp:nvSpPr>
      <dsp:spPr>
        <a:xfrm>
          <a:off x="0" y="2877261"/>
          <a:ext cx="2618210" cy="1369136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现场服务</a:t>
          </a:r>
        </a:p>
      </dsp:txBody>
      <dsp:txXfrm>
        <a:off x="66836" y="2944097"/>
        <a:ext cx="2484538" cy="1235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226AB-38E7-4F1D-BD07-4DBD6B95F17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078BA-D88F-4819-96B8-065D3BA413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2DF5E-B695-49D4-A111-C695935E23F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2DF5E-B695-49D4-A111-C695935E23F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4494FF9-A91E-434E-B626-9F9E3946C2E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4494FF9-A91E-434E-B626-9F9E3946C2E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4494FF9-A91E-434E-B626-9F9E3946C2E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4494FF9-A91E-434E-B626-9F9E3946C2E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63500"/>
            <a:ext cx="1089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2C9C1-1DF4-4593-88A3-6533A7AB6A8E}" type="datetimeFigureOut">
              <a:rPr lang="zh-CN" altLang="en-US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AF3E5-9807-4E29-8993-9CE3BC5406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63500"/>
            <a:ext cx="1089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2C9C1-1DF4-4593-88A3-6533A7AB6A8E}" type="datetimeFigureOut">
              <a:rPr lang="zh-CN" altLang="en-US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AF3E5-9807-4E29-8993-9CE3BC5406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63500"/>
            <a:ext cx="1089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2C9C1-1DF4-4593-88A3-6533A7AB6A8E}" type="datetimeFigureOut">
              <a:rPr lang="zh-CN" altLang="en-US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AF3E5-9807-4E29-8993-9CE3BC5406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D2541-582E-40D2-8760-7EB4D8DAE146}" type="datetimeFigureOut">
              <a:rPr lang="zh-CN" altLang="en-US"/>
              <a:t>2018/12/25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0E29B-AEEF-4674-8535-E8A24A5B8CE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63500"/>
            <a:ext cx="1089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9911B-3636-4E14-BC77-BF61248CF469}" type="datetimeFigureOut">
              <a:rPr lang="zh-CN" altLang="en-US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76B07-8C94-4568-AA75-62866B2D5BB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63500"/>
            <a:ext cx="1089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9911B-3636-4E14-BC77-BF61248CF469}" type="datetimeFigureOut">
              <a:rPr lang="zh-CN" altLang="en-US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76B07-8C94-4568-AA75-62866B2D5BB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63500"/>
            <a:ext cx="1089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9911B-3636-4E14-BC77-BF61248CF469}" type="datetimeFigureOut">
              <a:rPr lang="zh-CN" altLang="en-US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76B07-8C94-4568-AA75-62866B2D5BB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D2541-582E-40D2-8760-7EB4D8DAE146}" type="datetimeFigureOut">
              <a:rPr lang="zh-CN" altLang="en-US"/>
              <a:t>2018/12/25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0E29B-AEEF-4674-8535-E8A24A5B8CE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3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71852" r="67917"/>
          <a:stretch>
            <a:fillRect/>
          </a:stretch>
        </p:blipFill>
        <p:spPr bwMode="auto">
          <a:xfrm>
            <a:off x="323850" y="3581400"/>
            <a:ext cx="26098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文本框 14"/>
          <p:cNvSpPr txBox="1">
            <a:spLocks noChangeArrowheads="1"/>
          </p:cNvSpPr>
          <p:nvPr/>
        </p:nvSpPr>
        <p:spPr bwMode="auto">
          <a:xfrm>
            <a:off x="11023600" y="17526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7067550" y="0"/>
            <a:ext cx="1270000" cy="189230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kumimoji="1"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612775"/>
            <a:ext cx="83343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文本框 16"/>
          <p:cNvSpPr txBox="1">
            <a:spLocks noChangeArrowheads="1"/>
          </p:cNvSpPr>
          <p:nvPr/>
        </p:nvSpPr>
        <p:spPr bwMode="auto">
          <a:xfrm>
            <a:off x="10795000" y="50165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683568" y="1827213"/>
            <a:ext cx="801944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kumimoji="0" lang="zh-CN" altLang="en-US" sz="2800" dirty="0"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长江中游新洲至九江河段航道整治二期工程</a:t>
            </a:r>
            <a:endParaRPr kumimoji="0" lang="en-US" altLang="zh-CN" sz="2800" dirty="0">
              <a:solidFill>
                <a:schemeClr val="bg1"/>
              </a:solidFill>
              <a:latin typeface="方正大黑简体" pitchFamily="65" charset="-122"/>
              <a:ea typeface="方正大黑简体" pitchFamily="65" charset="-122"/>
            </a:endParaRPr>
          </a:p>
          <a:p>
            <a:pPr algn="r">
              <a:spcBef>
                <a:spcPct val="0"/>
              </a:spcBef>
              <a:buNone/>
            </a:pPr>
            <a:r>
              <a:rPr kumimoji="0" lang="en-US" altLang="zh-CN" sz="2800" dirty="0"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BIM</a:t>
            </a:r>
            <a:r>
              <a:rPr kumimoji="0" lang="zh-CN" altLang="en-US" sz="2800" dirty="0"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咨询服务工作汇报</a:t>
            </a:r>
          </a:p>
        </p:txBody>
      </p:sp>
      <p:sp>
        <p:nvSpPr>
          <p:cNvPr id="22" name="TextBox 5"/>
          <p:cNvSpPr txBox="1">
            <a:spLocks noChangeArrowheads="1"/>
          </p:cNvSpPr>
          <p:nvPr/>
        </p:nvSpPr>
        <p:spPr bwMode="auto">
          <a:xfrm>
            <a:off x="3256765" y="3792061"/>
            <a:ext cx="56451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中交第二航务工程勘察设计院有限公司</a:t>
            </a:r>
            <a:endParaRPr kumimoji="0"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kumimoji="0"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8"/>
          <p:cNvSpPr>
            <a:spLocks noChangeArrowheads="1"/>
          </p:cNvSpPr>
          <p:nvPr/>
        </p:nvSpPr>
        <p:spPr bwMode="auto">
          <a:xfrm>
            <a:off x="2132013" y="4657725"/>
            <a:ext cx="200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400" b="1" kern="3300" spc="-3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方正细黑一简体"/>
              </a:rPr>
              <a:t>交     融     天     下                建     者     无     疆</a:t>
            </a:r>
            <a:endParaRPr lang="zh-CN" altLang="en-US" sz="1400" b="1" kern="3300" spc="-300" dirty="0">
              <a:latin typeface="方正黑体简体" panose="03000509000000000000" pitchFamily="65" charset="-122"/>
              <a:ea typeface="方正黑体简体" panose="03000509000000000000" pitchFamily="65" charset="-122"/>
              <a:cs typeface="方正细黑一简体"/>
            </a:endParaRPr>
          </a:p>
        </p:txBody>
      </p:sp>
      <p:pic>
        <p:nvPicPr>
          <p:cNvPr id="8" name="图片 7" descr="3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7" r="65833"/>
          <a:stretch>
            <a:fillRect/>
          </a:stretch>
        </p:blipFill>
        <p:spPr bwMode="auto">
          <a:xfrm>
            <a:off x="0" y="1947863"/>
            <a:ext cx="3016250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335615-6371-44D4-BF61-B55792AE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22" y="699542"/>
            <a:ext cx="8487555" cy="4104456"/>
          </a:xfrm>
          <a:prstGeom prst="rect">
            <a:avLst/>
          </a:prstGeom>
        </p:spPr>
      </p:pic>
      <p:sp>
        <p:nvSpPr>
          <p:cNvPr id="3" name="文本框 28">
            <a:extLst>
              <a:ext uri="{FF2B5EF4-FFF2-40B4-BE49-F238E27FC236}">
                <a16:creationId xmlns:a16="http://schemas.microsoft.com/office/drawing/2014/main" id="{F7C14ACB-0BD9-4676-8423-2991FFFD6162}"/>
              </a:ext>
            </a:extLst>
          </p:cNvPr>
          <p:cNvSpPr txBox="1"/>
          <p:nvPr/>
        </p:nvSpPr>
        <p:spPr>
          <a:xfrm>
            <a:off x="-18033" y="67770"/>
            <a:ext cx="3365897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2.3 4D5D</a:t>
            </a:r>
            <a:r>
              <a:rPr lang="zh-CN" altLang="en-US" sz="2100" b="1" dirty="0">
                <a:solidFill>
                  <a:schemeClr val="bg1"/>
                </a:solidFill>
                <a:cs typeface="+mn-ea"/>
                <a:sym typeface="+mn-lt"/>
              </a:rPr>
              <a:t>模拟</a:t>
            </a:r>
          </a:p>
        </p:txBody>
      </p:sp>
    </p:spTree>
    <p:extLst>
      <p:ext uri="{BB962C8B-B14F-4D97-AF65-F5344CB8AC3E}">
        <p14:creationId xmlns:p14="http://schemas.microsoft.com/office/powerpoint/2010/main" val="6553292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9"/>
          <p:cNvSpPr txBox="1">
            <a:spLocks noChangeArrowheads="1"/>
          </p:cNvSpPr>
          <p:nvPr/>
        </p:nvSpPr>
        <p:spPr bwMode="auto">
          <a:xfrm>
            <a:off x="147638" y="63500"/>
            <a:ext cx="42068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1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2.2</a:t>
            </a:r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0"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r>
              <a:rPr kumimoji="0"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施工管控平台 网页端</a:t>
            </a:r>
          </a:p>
        </p:txBody>
      </p:sp>
      <p:sp>
        <p:nvSpPr>
          <p:cNvPr id="7171" name="矩形 1"/>
          <p:cNvSpPr>
            <a:spLocks noChangeArrowheads="1"/>
          </p:cNvSpPr>
          <p:nvPr/>
        </p:nvSpPr>
        <p:spPr bwMode="auto">
          <a:xfrm>
            <a:off x="203200" y="750063"/>
            <a:ext cx="869314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0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BIM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施工管理平台，采用基于</a:t>
            </a:r>
            <a:r>
              <a:rPr kumimoji="0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模型界面进行施工管理，平台有</a:t>
            </a:r>
            <a:r>
              <a:rPr kumimoji="0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综合管理、问题管理、虚拟建造、合同管理、质量管理、安全管理、进度计划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kumimoji="0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个模块。</a:t>
            </a:r>
            <a:r>
              <a:rPr kumimoji="0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目前，</a:t>
            </a:r>
            <a:r>
              <a:rPr kumimoji="0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个模块中，除合同管理模块还在抓紧开发，验收管理还未开发外，其余</a:t>
            </a:r>
            <a:r>
              <a:rPr kumimoji="0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个模块已开发完成。</a:t>
            </a:r>
            <a:endParaRPr kumimoji="0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kumimoji="0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5440BB-70EC-4D10-AE6D-3AF63E34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00" y="1765107"/>
            <a:ext cx="3497522" cy="16885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F08EE8-E65E-449A-B677-F448F29CB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201" y="1765108"/>
            <a:ext cx="3497522" cy="1692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9FD948-6BAC-48E0-B6C5-4EAD9F1D0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63" y="3291830"/>
            <a:ext cx="3489860" cy="16885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4C9A9A-9035-4DCE-9DC9-0B5604BE0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380" y="3291830"/>
            <a:ext cx="3499343" cy="16885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矩形 1"/>
          <p:cNvSpPr>
            <a:spLocks noChangeArrowheads="1"/>
          </p:cNvSpPr>
          <p:nvPr/>
        </p:nvSpPr>
        <p:spPr bwMode="auto">
          <a:xfrm>
            <a:off x="395536" y="862044"/>
            <a:ext cx="71525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0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手机移动端的现场填报模块、流程审批模块、综合分析、</a:t>
            </a:r>
            <a:r>
              <a:rPr kumimoji="0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总览、全景</a:t>
            </a:r>
            <a:r>
              <a:rPr kumimoji="0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kumimoji="0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模块也同步开发完成。</a:t>
            </a:r>
          </a:p>
        </p:txBody>
      </p: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147638" y="63500"/>
            <a:ext cx="42068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1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2.2</a:t>
            </a:r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0"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r>
              <a:rPr kumimoji="0"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施工管控平台 手机端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C684FD-CBCC-4E9A-A3F1-986FE735A0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6" b="7055"/>
          <a:stretch/>
        </p:blipFill>
        <p:spPr>
          <a:xfrm>
            <a:off x="112468" y="1975674"/>
            <a:ext cx="1766641" cy="27563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081F3E-6B23-4FB6-8499-5736570B4B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9" b="6978"/>
          <a:stretch/>
        </p:blipFill>
        <p:spPr>
          <a:xfrm>
            <a:off x="3731380" y="1983880"/>
            <a:ext cx="1773870" cy="27563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99EF2F-726C-49F3-870B-42B6438DA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9097" r="91" b="7300"/>
          <a:stretch/>
        </p:blipFill>
        <p:spPr>
          <a:xfrm>
            <a:off x="1925074" y="1975674"/>
            <a:ext cx="1745411" cy="27563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21BF08-9BDF-474E-B00C-C7B2A61284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46" y="1983880"/>
            <a:ext cx="1463571" cy="27645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DC85EF-94F2-4876-8F60-A7B76DE437C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" b="6896"/>
          <a:stretch/>
        </p:blipFill>
        <p:spPr>
          <a:xfrm>
            <a:off x="7088928" y="1971190"/>
            <a:ext cx="1640139" cy="2787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507219"/>
              </p:ext>
            </p:extLst>
          </p:nvPr>
        </p:nvGraphicFramePr>
        <p:xfrm>
          <a:off x="3349487" y="745437"/>
          <a:ext cx="5635484" cy="40066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3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7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二维码</a:t>
                      </a: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952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网页端</a:t>
                      </a:r>
                      <a:endParaRPr lang="zh-CN" sz="1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http://</a:t>
                      </a:r>
                      <a:r>
                        <a:rPr lang="en-US" altLang="zh-CN" sz="12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xj</a:t>
                      </a:r>
                      <a:r>
                        <a:rPr lang="en-US" sz="12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pm.ctesi.com.cn</a:t>
                      </a:r>
                      <a:endParaRPr lang="zh-CN" sz="1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手机端</a:t>
                      </a: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http://xjpm.ctesi.com.cn</a:t>
                      </a:r>
                      <a:endParaRPr lang="zh-CN" sz="1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42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zh-CN" sz="14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企业微信公众号</a:t>
                      </a: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BIM</a:t>
                      </a:r>
                      <a:r>
                        <a:rPr lang="zh-CN" sz="12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平台手机端</a:t>
                      </a:r>
                      <a:r>
                        <a:rPr lang="zh-CN" altLang="en-US" sz="12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入口及新闻发布</a:t>
                      </a:r>
                      <a:endParaRPr lang="zh-CN" sz="1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526780"/>
            <a:ext cx="34190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电脑配置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IE10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及以上版本；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安装插件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3DEngine_7.1.170825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账号密码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账号：名字全拼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123456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21761" y="3179103"/>
            <a:ext cx="1386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交流群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619525739</a:t>
            </a:r>
          </a:p>
        </p:txBody>
      </p:sp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147638" y="63500"/>
            <a:ext cx="42068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1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2.2</a:t>
            </a:r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0"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r>
              <a:rPr kumimoji="0"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施工管控平台 使用指南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42FD26-074A-4223-83CF-5AE3DB90B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347614"/>
            <a:ext cx="888542" cy="888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55E08-78B6-4F49-B541-B769DCD09F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2464123"/>
            <a:ext cx="888542" cy="8885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9973A5-59BD-40C7-A6E8-6A1833599F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3714772"/>
            <a:ext cx="888542" cy="8885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F83353-8DBB-46F9-B475-03125BA989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73" y="2598648"/>
            <a:ext cx="1628938" cy="22322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nema-clapboard_21194"/>
          <p:cNvSpPr>
            <a:spLocks noChangeAspect="1"/>
          </p:cNvSpPr>
          <p:nvPr/>
        </p:nvSpPr>
        <p:spPr bwMode="auto">
          <a:xfrm>
            <a:off x="1187624" y="2057072"/>
            <a:ext cx="1059216" cy="936104"/>
          </a:xfrm>
          <a:custGeom>
            <a:avLst/>
            <a:gdLst>
              <a:gd name="connsiteX0" fmla="*/ 434481 w 596814"/>
              <a:gd name="connsiteY0" fmla="*/ 238458 h 575509"/>
              <a:gd name="connsiteX1" fmla="*/ 487055 w 596814"/>
              <a:gd name="connsiteY1" fmla="*/ 310289 h 575509"/>
              <a:gd name="connsiteX2" fmla="*/ 525793 w 596814"/>
              <a:gd name="connsiteY2" fmla="*/ 310289 h 575509"/>
              <a:gd name="connsiteX3" fmla="*/ 473220 w 596814"/>
              <a:gd name="connsiteY3" fmla="*/ 238458 h 575509"/>
              <a:gd name="connsiteX4" fmla="*/ 348703 w 596814"/>
              <a:gd name="connsiteY4" fmla="*/ 238458 h 575509"/>
              <a:gd name="connsiteX5" fmla="*/ 401276 w 596814"/>
              <a:gd name="connsiteY5" fmla="*/ 310289 h 575509"/>
              <a:gd name="connsiteX6" fmla="*/ 440015 w 596814"/>
              <a:gd name="connsiteY6" fmla="*/ 310289 h 575509"/>
              <a:gd name="connsiteX7" fmla="*/ 387441 w 596814"/>
              <a:gd name="connsiteY7" fmla="*/ 238458 h 575509"/>
              <a:gd name="connsiteX8" fmla="*/ 262924 w 596814"/>
              <a:gd name="connsiteY8" fmla="*/ 238458 h 575509"/>
              <a:gd name="connsiteX9" fmla="*/ 315498 w 596814"/>
              <a:gd name="connsiteY9" fmla="*/ 310289 h 575509"/>
              <a:gd name="connsiteX10" fmla="*/ 354237 w 596814"/>
              <a:gd name="connsiteY10" fmla="*/ 310289 h 575509"/>
              <a:gd name="connsiteX11" fmla="*/ 302585 w 596814"/>
              <a:gd name="connsiteY11" fmla="*/ 238458 h 575509"/>
              <a:gd name="connsiteX12" fmla="*/ 178069 w 596814"/>
              <a:gd name="connsiteY12" fmla="*/ 238458 h 575509"/>
              <a:gd name="connsiteX13" fmla="*/ 229720 w 596814"/>
              <a:gd name="connsiteY13" fmla="*/ 310289 h 575509"/>
              <a:gd name="connsiteX14" fmla="*/ 269381 w 596814"/>
              <a:gd name="connsiteY14" fmla="*/ 310289 h 575509"/>
              <a:gd name="connsiteX15" fmla="*/ 216807 w 596814"/>
              <a:gd name="connsiteY15" fmla="*/ 238458 h 575509"/>
              <a:gd name="connsiteX16" fmla="*/ 92290 w 596814"/>
              <a:gd name="connsiteY16" fmla="*/ 238458 h 575509"/>
              <a:gd name="connsiteX17" fmla="*/ 144864 w 596814"/>
              <a:gd name="connsiteY17" fmla="*/ 310289 h 575509"/>
              <a:gd name="connsiteX18" fmla="*/ 183603 w 596814"/>
              <a:gd name="connsiteY18" fmla="*/ 310289 h 575509"/>
              <a:gd name="connsiteX19" fmla="*/ 131029 w 596814"/>
              <a:gd name="connsiteY19" fmla="*/ 238458 h 575509"/>
              <a:gd name="connsiteX20" fmla="*/ 22192 w 596814"/>
              <a:gd name="connsiteY20" fmla="*/ 231091 h 575509"/>
              <a:gd name="connsiteX21" fmla="*/ 596814 w 596814"/>
              <a:gd name="connsiteY21" fmla="*/ 231091 h 575509"/>
              <a:gd name="connsiteX22" fmla="*/ 596814 w 596814"/>
              <a:gd name="connsiteY22" fmla="*/ 290029 h 575509"/>
              <a:gd name="connsiteX23" fmla="*/ 558998 w 596814"/>
              <a:gd name="connsiteY23" fmla="*/ 238458 h 575509"/>
              <a:gd name="connsiteX24" fmla="*/ 519337 w 596814"/>
              <a:gd name="connsiteY24" fmla="*/ 238458 h 575509"/>
              <a:gd name="connsiteX25" fmla="*/ 571911 w 596814"/>
              <a:gd name="connsiteY25" fmla="*/ 310289 h 575509"/>
              <a:gd name="connsiteX26" fmla="*/ 596814 w 596814"/>
              <a:gd name="connsiteY26" fmla="*/ 310289 h 575509"/>
              <a:gd name="connsiteX27" fmla="*/ 596814 w 596814"/>
              <a:gd name="connsiteY27" fmla="*/ 575509 h 575509"/>
              <a:gd name="connsiteX28" fmla="*/ 22192 w 596814"/>
              <a:gd name="connsiteY28" fmla="*/ 575509 h 575509"/>
              <a:gd name="connsiteX29" fmla="*/ 22192 w 596814"/>
              <a:gd name="connsiteY29" fmla="*/ 259639 h 575509"/>
              <a:gd name="connsiteX30" fmla="*/ 59086 w 596814"/>
              <a:gd name="connsiteY30" fmla="*/ 310289 h 575509"/>
              <a:gd name="connsiteX31" fmla="*/ 97824 w 596814"/>
              <a:gd name="connsiteY31" fmla="*/ 310289 h 575509"/>
              <a:gd name="connsiteX32" fmla="*/ 46173 w 596814"/>
              <a:gd name="connsiteY32" fmla="*/ 238458 h 575509"/>
              <a:gd name="connsiteX33" fmla="*/ 22192 w 596814"/>
              <a:gd name="connsiteY33" fmla="*/ 238458 h 575509"/>
              <a:gd name="connsiteX34" fmla="*/ 157733 w 596814"/>
              <a:gd name="connsiteY34" fmla="*/ 113244 h 575509"/>
              <a:gd name="connsiteX35" fmla="*/ 119914 w 596814"/>
              <a:gd name="connsiteY35" fmla="*/ 123371 h 575509"/>
              <a:gd name="connsiteX36" fmla="*/ 88552 w 596814"/>
              <a:gd name="connsiteY36" fmla="*/ 206233 h 575509"/>
              <a:gd name="connsiteX37" fmla="*/ 125449 w 596814"/>
              <a:gd name="connsiteY37" fmla="*/ 196105 h 575509"/>
              <a:gd name="connsiteX38" fmla="*/ 240751 w 596814"/>
              <a:gd name="connsiteY38" fmla="*/ 91147 h 575509"/>
              <a:gd name="connsiteX39" fmla="*/ 202932 w 596814"/>
              <a:gd name="connsiteY39" fmla="*/ 101275 h 575509"/>
              <a:gd name="connsiteX40" fmla="*/ 170647 w 596814"/>
              <a:gd name="connsiteY40" fmla="*/ 184136 h 575509"/>
              <a:gd name="connsiteX41" fmla="*/ 208466 w 596814"/>
              <a:gd name="connsiteY41" fmla="*/ 174009 h 575509"/>
              <a:gd name="connsiteX42" fmla="*/ 322846 w 596814"/>
              <a:gd name="connsiteY42" fmla="*/ 69051 h 575509"/>
              <a:gd name="connsiteX43" fmla="*/ 285027 w 596814"/>
              <a:gd name="connsiteY43" fmla="*/ 79179 h 575509"/>
              <a:gd name="connsiteX44" fmla="*/ 253665 w 596814"/>
              <a:gd name="connsiteY44" fmla="*/ 162040 h 575509"/>
              <a:gd name="connsiteX45" fmla="*/ 290561 w 596814"/>
              <a:gd name="connsiteY45" fmla="*/ 151912 h 575509"/>
              <a:gd name="connsiteX46" fmla="*/ 405863 w 596814"/>
              <a:gd name="connsiteY46" fmla="*/ 46955 h 575509"/>
              <a:gd name="connsiteX47" fmla="*/ 368044 w 596814"/>
              <a:gd name="connsiteY47" fmla="*/ 57082 h 575509"/>
              <a:gd name="connsiteX48" fmla="*/ 335760 w 596814"/>
              <a:gd name="connsiteY48" fmla="*/ 139944 h 575509"/>
              <a:gd name="connsiteX49" fmla="*/ 373579 w 596814"/>
              <a:gd name="connsiteY49" fmla="*/ 129816 h 575509"/>
              <a:gd name="connsiteX50" fmla="*/ 487959 w 596814"/>
              <a:gd name="connsiteY50" fmla="*/ 24858 h 575509"/>
              <a:gd name="connsiteX51" fmla="*/ 451062 w 596814"/>
              <a:gd name="connsiteY51" fmla="*/ 34986 h 575509"/>
              <a:gd name="connsiteX52" fmla="*/ 418777 w 596814"/>
              <a:gd name="connsiteY52" fmla="*/ 117847 h 575509"/>
              <a:gd name="connsiteX53" fmla="*/ 456596 w 596814"/>
              <a:gd name="connsiteY53" fmla="*/ 107720 h 575509"/>
              <a:gd name="connsiteX54" fmla="*/ 555295 w 596814"/>
              <a:gd name="connsiteY54" fmla="*/ 0 h 575509"/>
              <a:gd name="connsiteX55" fmla="*/ 557140 w 596814"/>
              <a:gd name="connsiteY55" fmla="*/ 6445 h 575509"/>
              <a:gd name="connsiteX56" fmla="*/ 533157 w 596814"/>
              <a:gd name="connsiteY56" fmla="*/ 12890 h 575509"/>
              <a:gd name="connsiteX57" fmla="*/ 500872 w 596814"/>
              <a:gd name="connsiteY57" fmla="*/ 95751 h 575509"/>
              <a:gd name="connsiteX58" fmla="*/ 538692 w 596814"/>
              <a:gd name="connsiteY58" fmla="*/ 85623 h 575509"/>
              <a:gd name="connsiteX59" fmla="*/ 561752 w 596814"/>
              <a:gd name="connsiteY59" fmla="*/ 25779 h 575509"/>
              <a:gd name="connsiteX60" fmla="*/ 577433 w 596814"/>
              <a:gd name="connsiteY60" fmla="*/ 82861 h 575509"/>
              <a:gd name="connsiteX61" fmla="*/ 22138 w 596814"/>
              <a:gd name="connsiteY61" fmla="*/ 231091 h 575509"/>
              <a:gd name="connsiteX62" fmla="*/ 20293 w 596814"/>
              <a:gd name="connsiteY62" fmla="*/ 224646 h 575509"/>
              <a:gd name="connsiteX63" fmla="*/ 43354 w 596814"/>
              <a:gd name="connsiteY63" fmla="*/ 218201 h 575509"/>
              <a:gd name="connsiteX64" fmla="*/ 75638 w 596814"/>
              <a:gd name="connsiteY64" fmla="*/ 135340 h 575509"/>
              <a:gd name="connsiteX65" fmla="*/ 37819 w 596814"/>
              <a:gd name="connsiteY65" fmla="*/ 145468 h 575509"/>
              <a:gd name="connsiteX66" fmla="*/ 14759 w 596814"/>
              <a:gd name="connsiteY66" fmla="*/ 203471 h 575509"/>
              <a:gd name="connsiteX67" fmla="*/ 0 w 596814"/>
              <a:gd name="connsiteY67" fmla="*/ 148230 h 57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96814" h="575509">
                <a:moveTo>
                  <a:pt x="434481" y="238458"/>
                </a:moveTo>
                <a:lnTo>
                  <a:pt x="487055" y="310289"/>
                </a:lnTo>
                <a:lnTo>
                  <a:pt x="525793" y="310289"/>
                </a:lnTo>
                <a:lnTo>
                  <a:pt x="473220" y="238458"/>
                </a:lnTo>
                <a:close/>
                <a:moveTo>
                  <a:pt x="348703" y="238458"/>
                </a:moveTo>
                <a:lnTo>
                  <a:pt x="401276" y="310289"/>
                </a:lnTo>
                <a:lnTo>
                  <a:pt x="440015" y="310289"/>
                </a:lnTo>
                <a:lnTo>
                  <a:pt x="387441" y="238458"/>
                </a:lnTo>
                <a:close/>
                <a:moveTo>
                  <a:pt x="262924" y="238458"/>
                </a:moveTo>
                <a:lnTo>
                  <a:pt x="315498" y="310289"/>
                </a:lnTo>
                <a:lnTo>
                  <a:pt x="354237" y="310289"/>
                </a:lnTo>
                <a:lnTo>
                  <a:pt x="302585" y="238458"/>
                </a:lnTo>
                <a:close/>
                <a:moveTo>
                  <a:pt x="178069" y="238458"/>
                </a:moveTo>
                <a:lnTo>
                  <a:pt x="229720" y="310289"/>
                </a:lnTo>
                <a:lnTo>
                  <a:pt x="269381" y="310289"/>
                </a:lnTo>
                <a:lnTo>
                  <a:pt x="216807" y="238458"/>
                </a:lnTo>
                <a:close/>
                <a:moveTo>
                  <a:pt x="92290" y="238458"/>
                </a:moveTo>
                <a:lnTo>
                  <a:pt x="144864" y="310289"/>
                </a:lnTo>
                <a:lnTo>
                  <a:pt x="183603" y="310289"/>
                </a:lnTo>
                <a:lnTo>
                  <a:pt x="131029" y="238458"/>
                </a:lnTo>
                <a:close/>
                <a:moveTo>
                  <a:pt x="22192" y="231091"/>
                </a:moveTo>
                <a:lnTo>
                  <a:pt x="596814" y="231091"/>
                </a:lnTo>
                <a:lnTo>
                  <a:pt x="596814" y="290029"/>
                </a:lnTo>
                <a:lnTo>
                  <a:pt x="558998" y="238458"/>
                </a:lnTo>
                <a:lnTo>
                  <a:pt x="519337" y="238458"/>
                </a:lnTo>
                <a:lnTo>
                  <a:pt x="571911" y="310289"/>
                </a:lnTo>
                <a:lnTo>
                  <a:pt x="596814" y="310289"/>
                </a:lnTo>
                <a:lnTo>
                  <a:pt x="596814" y="575509"/>
                </a:lnTo>
                <a:lnTo>
                  <a:pt x="22192" y="575509"/>
                </a:lnTo>
                <a:lnTo>
                  <a:pt x="22192" y="259639"/>
                </a:lnTo>
                <a:lnTo>
                  <a:pt x="59086" y="310289"/>
                </a:lnTo>
                <a:lnTo>
                  <a:pt x="97824" y="310289"/>
                </a:lnTo>
                <a:lnTo>
                  <a:pt x="46173" y="238458"/>
                </a:lnTo>
                <a:lnTo>
                  <a:pt x="22192" y="238458"/>
                </a:lnTo>
                <a:close/>
                <a:moveTo>
                  <a:pt x="157733" y="113244"/>
                </a:moveTo>
                <a:lnTo>
                  <a:pt x="119914" y="123371"/>
                </a:lnTo>
                <a:lnTo>
                  <a:pt x="88552" y="206233"/>
                </a:lnTo>
                <a:lnTo>
                  <a:pt x="125449" y="196105"/>
                </a:lnTo>
                <a:close/>
                <a:moveTo>
                  <a:pt x="240751" y="91147"/>
                </a:moveTo>
                <a:lnTo>
                  <a:pt x="202932" y="101275"/>
                </a:lnTo>
                <a:lnTo>
                  <a:pt x="170647" y="184136"/>
                </a:lnTo>
                <a:lnTo>
                  <a:pt x="208466" y="174009"/>
                </a:lnTo>
                <a:close/>
                <a:moveTo>
                  <a:pt x="322846" y="69051"/>
                </a:moveTo>
                <a:lnTo>
                  <a:pt x="285027" y="79179"/>
                </a:lnTo>
                <a:lnTo>
                  <a:pt x="253665" y="162040"/>
                </a:lnTo>
                <a:lnTo>
                  <a:pt x="290561" y="151912"/>
                </a:lnTo>
                <a:close/>
                <a:moveTo>
                  <a:pt x="405863" y="46955"/>
                </a:moveTo>
                <a:lnTo>
                  <a:pt x="368044" y="57082"/>
                </a:lnTo>
                <a:lnTo>
                  <a:pt x="335760" y="139944"/>
                </a:lnTo>
                <a:lnTo>
                  <a:pt x="373579" y="129816"/>
                </a:lnTo>
                <a:close/>
                <a:moveTo>
                  <a:pt x="487959" y="24858"/>
                </a:moveTo>
                <a:lnTo>
                  <a:pt x="451062" y="34986"/>
                </a:lnTo>
                <a:lnTo>
                  <a:pt x="418777" y="117847"/>
                </a:lnTo>
                <a:lnTo>
                  <a:pt x="456596" y="107720"/>
                </a:lnTo>
                <a:close/>
                <a:moveTo>
                  <a:pt x="555295" y="0"/>
                </a:moveTo>
                <a:lnTo>
                  <a:pt x="557140" y="6445"/>
                </a:lnTo>
                <a:lnTo>
                  <a:pt x="533157" y="12890"/>
                </a:lnTo>
                <a:lnTo>
                  <a:pt x="500872" y="95751"/>
                </a:lnTo>
                <a:lnTo>
                  <a:pt x="538692" y="85623"/>
                </a:lnTo>
                <a:lnTo>
                  <a:pt x="561752" y="25779"/>
                </a:lnTo>
                <a:lnTo>
                  <a:pt x="577433" y="82861"/>
                </a:lnTo>
                <a:lnTo>
                  <a:pt x="22138" y="231091"/>
                </a:lnTo>
                <a:lnTo>
                  <a:pt x="20293" y="224646"/>
                </a:lnTo>
                <a:lnTo>
                  <a:pt x="43354" y="218201"/>
                </a:lnTo>
                <a:lnTo>
                  <a:pt x="75638" y="135340"/>
                </a:lnTo>
                <a:lnTo>
                  <a:pt x="37819" y="145468"/>
                </a:lnTo>
                <a:lnTo>
                  <a:pt x="14759" y="203471"/>
                </a:lnTo>
                <a:lnTo>
                  <a:pt x="0" y="148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02398" y="2283718"/>
            <a:ext cx="6374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4F81BD"/>
                </a:solidFill>
              </a:rPr>
              <a:t>3.</a:t>
            </a:r>
            <a:r>
              <a:rPr lang="zh-CN" altLang="en-US" sz="4400" dirty="0">
                <a:solidFill>
                  <a:srgbClr val="4F81BD"/>
                </a:solidFill>
              </a:rPr>
              <a:t> </a:t>
            </a:r>
            <a:r>
              <a:rPr lang="en-US" altLang="zh-CN" sz="4400" dirty="0">
                <a:solidFill>
                  <a:srgbClr val="4F81BD"/>
                </a:solidFill>
              </a:rPr>
              <a:t>BIM</a:t>
            </a:r>
            <a:r>
              <a:rPr lang="zh-CN" altLang="en-US" sz="4400" dirty="0">
                <a:solidFill>
                  <a:srgbClr val="4F81BD"/>
                </a:solidFill>
              </a:rPr>
              <a:t>平台问题整理</a:t>
            </a:r>
            <a:endParaRPr lang="zh-CN" altLang="en-US" sz="4800" dirty="0">
              <a:solidFill>
                <a:srgbClr val="4F81BD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203200" y="750063"/>
            <a:ext cx="8785157" cy="34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BIM</a:t>
            </a:r>
            <a:r>
              <a:rPr kumimoji="0"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施工平台集中问题：</a:t>
            </a:r>
            <a:endParaRPr kumimoji="0"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574040" indent="-285750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平台部分模块及表单与现场有偏差，需要修改并添加一些模块；</a:t>
            </a:r>
            <a:endParaRPr kumimoji="0"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574040" indent="-285750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最近开始录入抛石护面施工记录表，但此部分表单填写并不完善，近期需与此部分录入人员沟通、培训；</a:t>
            </a:r>
            <a:endParaRPr kumimoji="0"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8290">
              <a:lnSpc>
                <a:spcPct val="150000"/>
              </a:lnSpc>
              <a:spcBef>
                <a:spcPct val="0"/>
              </a:spcBef>
              <a:buNone/>
            </a:pPr>
            <a:endParaRPr kumimoji="0"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BIM</a:t>
            </a:r>
            <a:r>
              <a:rPr kumimoji="0"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平台功能意见</a:t>
            </a:r>
            <a:endParaRPr kumimoji="0"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存在内在联系表单如何便捷查找，比如材料报验系列；</a:t>
            </a:r>
            <a:endParaRPr kumimoji="0"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施工记录、施工日志、检验批部分数据存在重叠，实现其中关联；</a:t>
            </a:r>
            <a:endParaRPr kumimoji="0"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</a:t>
            </a:r>
            <a:endParaRPr kumimoji="0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976688" y="0"/>
            <a:ext cx="1270000" cy="189230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kumimoji="1"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612775"/>
            <a:ext cx="833438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4"/>
          <p:cNvSpPr txBox="1">
            <a:spLocks noChangeArrowheads="1"/>
          </p:cNvSpPr>
          <p:nvPr/>
        </p:nvSpPr>
        <p:spPr bwMode="auto">
          <a:xfrm>
            <a:off x="3230563" y="2228850"/>
            <a:ext cx="276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方正细黑一简体" pitchFamily="65" charset="-122"/>
                <a:ea typeface="方正细黑一简体" pitchFamily="65" charset="-122"/>
              </a:rPr>
              <a:t>让世界更畅通</a:t>
            </a:r>
            <a:endParaRPr kumimoji="0" lang="en-US" altLang="zh-CN" sz="2400" dirty="0">
              <a:solidFill>
                <a:schemeClr val="bg1"/>
              </a:solidFill>
              <a:latin typeface="方正细黑一简体" pitchFamily="65" charset="-122"/>
              <a:ea typeface="方正细黑一简体" pitchFamily="65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方正细黑一简体" pitchFamily="65" charset="-122"/>
                <a:ea typeface="方正细黑一简体" pitchFamily="65" charset="-122"/>
              </a:rPr>
              <a:t>让生活更美好</a:t>
            </a:r>
            <a:endParaRPr kumimoji="0" lang="en-US" altLang="zh-CN" sz="2400" dirty="0">
              <a:solidFill>
                <a:schemeClr val="bg1"/>
              </a:solidFill>
              <a:latin typeface="方正细黑一简体" pitchFamily="65" charset="-122"/>
              <a:ea typeface="方正细黑一简体" pitchFamily="65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chemeClr val="bg1"/>
                </a:solidFill>
                <a:latin typeface="方正细黑一简体" pitchFamily="65" charset="-122"/>
                <a:ea typeface="方正细黑一简体" pitchFamily="65" charset="-122"/>
              </a:rPr>
              <a:t>让城市更宜居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6dd7b9f4-e42c-40f4-8513-0cc29992af5d"/>
          <p:cNvGrpSpPr>
            <a:grpSpLocks noChangeAspect="1"/>
          </p:cNvGrpSpPr>
          <p:nvPr/>
        </p:nvGrpSpPr>
        <p:grpSpPr>
          <a:xfrm>
            <a:off x="2699792" y="1059582"/>
            <a:ext cx="4791826" cy="3420480"/>
            <a:chOff x="1163452" y="1304764"/>
            <a:chExt cx="6389101" cy="4560640"/>
          </a:xfrm>
        </p:grpSpPr>
        <p:grpSp>
          <p:nvGrpSpPr>
            <p:cNvPr id="3" name="Group 13"/>
            <p:cNvGrpSpPr/>
            <p:nvPr/>
          </p:nvGrpSpPr>
          <p:grpSpPr>
            <a:xfrm>
              <a:off x="1163452" y="1304764"/>
              <a:ext cx="4505061" cy="1152128"/>
              <a:chOff x="911424" y="1244624"/>
              <a:chExt cx="4505061" cy="1152128"/>
            </a:xfrm>
          </p:grpSpPr>
          <p:sp>
            <p:nvSpPr>
              <p:cNvPr id="39" name="íṩľíḍè-Freeform: Shape 6"/>
              <p:cNvSpPr/>
              <p:nvPr/>
            </p:nvSpPr>
            <p:spPr bwMode="auto">
              <a:xfrm flipH="1">
                <a:off x="911424" y="1244624"/>
                <a:ext cx="1084974" cy="1084975"/>
              </a:xfrm>
              <a:custGeom>
                <a:avLst/>
                <a:gdLst>
                  <a:gd name="connsiteX0" fmla="*/ 508910 w 1084974"/>
                  <a:gd name="connsiteY0" fmla="*/ 0 h 1084975"/>
                  <a:gd name="connsiteX1" fmla="*/ 31229 w 1084974"/>
                  <a:gd name="connsiteY1" fmla="*/ 253981 h 1084975"/>
                  <a:gd name="connsiteX2" fmla="*/ 0 w 1084974"/>
                  <a:gd name="connsiteY2" fmla="*/ 311517 h 1084975"/>
                  <a:gd name="connsiteX3" fmla="*/ 773457 w 1084974"/>
                  <a:gd name="connsiteY3" fmla="*/ 1084975 h 1084975"/>
                  <a:gd name="connsiteX4" fmla="*/ 830993 w 1084974"/>
                  <a:gd name="connsiteY4" fmla="*/ 1053745 h 1084975"/>
                  <a:gd name="connsiteX5" fmla="*/ 1084974 w 1084974"/>
                  <a:gd name="connsiteY5" fmla="*/ 576064 h 1084975"/>
                  <a:gd name="connsiteX6" fmla="*/ 508910 w 1084974"/>
                  <a:gd name="connsiteY6" fmla="*/ 0 h 108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4974" h="1084975">
                    <a:moveTo>
                      <a:pt x="508910" y="0"/>
                    </a:moveTo>
                    <a:cubicBezTo>
                      <a:pt x="310066" y="0"/>
                      <a:pt x="134752" y="100747"/>
                      <a:pt x="31229" y="253981"/>
                    </a:cubicBezTo>
                    <a:lnTo>
                      <a:pt x="0" y="311517"/>
                    </a:lnTo>
                    <a:lnTo>
                      <a:pt x="773457" y="1084975"/>
                    </a:lnTo>
                    <a:lnTo>
                      <a:pt x="830993" y="1053745"/>
                    </a:lnTo>
                    <a:cubicBezTo>
                      <a:pt x="984227" y="950222"/>
                      <a:pt x="1084974" y="774908"/>
                      <a:pt x="1084974" y="576064"/>
                    </a:cubicBezTo>
                    <a:cubicBezTo>
                      <a:pt x="1084974" y="257913"/>
                      <a:pt x="827061" y="0"/>
                      <a:pt x="5089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40" name="íṩľíḍè-Straight Connector 2"/>
              <p:cNvCxnSpPr/>
              <p:nvPr/>
            </p:nvCxnSpPr>
            <p:spPr>
              <a:xfrm flipH="1">
                <a:off x="1155787" y="1496652"/>
                <a:ext cx="900100" cy="9001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íṩľíḍè-TextBox 9"/>
              <p:cNvSpPr txBox="1"/>
              <p:nvPr/>
            </p:nvSpPr>
            <p:spPr>
              <a:xfrm>
                <a:off x="997495" y="1340768"/>
                <a:ext cx="655949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43" name="íṩľíḍè-TextBox 11"/>
              <p:cNvSpPr txBox="1"/>
              <p:nvPr/>
            </p:nvSpPr>
            <p:spPr>
              <a:xfrm>
                <a:off x="1453911" y="1897004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000" b="1" dirty="0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项目简介</a:t>
                </a:r>
              </a:p>
            </p:txBody>
          </p:sp>
        </p:grpSp>
        <p:grpSp>
          <p:nvGrpSpPr>
            <p:cNvPr id="5" name="Group 21"/>
            <p:cNvGrpSpPr/>
            <p:nvPr/>
          </p:nvGrpSpPr>
          <p:grpSpPr>
            <a:xfrm>
              <a:off x="1163452" y="3009020"/>
              <a:ext cx="4505061" cy="1152128"/>
              <a:chOff x="911424" y="1244624"/>
              <a:chExt cx="4505061" cy="1152128"/>
            </a:xfrm>
          </p:grpSpPr>
          <p:sp>
            <p:nvSpPr>
              <p:cNvPr id="27" name="íṩľíḍè-Freeform: Shape 22"/>
              <p:cNvSpPr/>
              <p:nvPr/>
            </p:nvSpPr>
            <p:spPr bwMode="auto">
              <a:xfrm flipH="1">
                <a:off x="911424" y="1244624"/>
                <a:ext cx="1084974" cy="1084975"/>
              </a:xfrm>
              <a:custGeom>
                <a:avLst/>
                <a:gdLst>
                  <a:gd name="connsiteX0" fmla="*/ 508910 w 1084974"/>
                  <a:gd name="connsiteY0" fmla="*/ 0 h 1084975"/>
                  <a:gd name="connsiteX1" fmla="*/ 31229 w 1084974"/>
                  <a:gd name="connsiteY1" fmla="*/ 253981 h 1084975"/>
                  <a:gd name="connsiteX2" fmla="*/ 0 w 1084974"/>
                  <a:gd name="connsiteY2" fmla="*/ 311517 h 1084975"/>
                  <a:gd name="connsiteX3" fmla="*/ 773457 w 1084974"/>
                  <a:gd name="connsiteY3" fmla="*/ 1084975 h 1084975"/>
                  <a:gd name="connsiteX4" fmla="*/ 830993 w 1084974"/>
                  <a:gd name="connsiteY4" fmla="*/ 1053745 h 1084975"/>
                  <a:gd name="connsiteX5" fmla="*/ 1084974 w 1084974"/>
                  <a:gd name="connsiteY5" fmla="*/ 576064 h 1084975"/>
                  <a:gd name="connsiteX6" fmla="*/ 508910 w 1084974"/>
                  <a:gd name="connsiteY6" fmla="*/ 0 h 108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4974" h="1084975">
                    <a:moveTo>
                      <a:pt x="508910" y="0"/>
                    </a:moveTo>
                    <a:cubicBezTo>
                      <a:pt x="310066" y="0"/>
                      <a:pt x="134752" y="100747"/>
                      <a:pt x="31229" y="253981"/>
                    </a:cubicBezTo>
                    <a:lnTo>
                      <a:pt x="0" y="311517"/>
                    </a:lnTo>
                    <a:lnTo>
                      <a:pt x="773457" y="1084975"/>
                    </a:lnTo>
                    <a:lnTo>
                      <a:pt x="830993" y="1053745"/>
                    </a:lnTo>
                    <a:cubicBezTo>
                      <a:pt x="984227" y="950222"/>
                      <a:pt x="1084974" y="774908"/>
                      <a:pt x="1084974" y="576064"/>
                    </a:cubicBezTo>
                    <a:cubicBezTo>
                      <a:pt x="1084974" y="257913"/>
                      <a:pt x="827061" y="0"/>
                      <a:pt x="5089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28" name="íṩľíḍè-Straight Connector 23"/>
              <p:cNvCxnSpPr/>
              <p:nvPr/>
            </p:nvCxnSpPr>
            <p:spPr>
              <a:xfrm flipH="1">
                <a:off x="1155787" y="1496652"/>
                <a:ext cx="900100" cy="9001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íṩľíḍè-TextBox 24"/>
              <p:cNvSpPr txBox="1"/>
              <p:nvPr/>
            </p:nvSpPr>
            <p:spPr>
              <a:xfrm>
                <a:off x="959023" y="1340768"/>
                <a:ext cx="732893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31" name="íṩľíḍè-TextBox 26"/>
              <p:cNvSpPr txBox="1"/>
              <p:nvPr/>
            </p:nvSpPr>
            <p:spPr>
              <a:xfrm>
                <a:off x="1453911" y="1897004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000" b="1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BIM</a:t>
                </a:r>
                <a:r>
                  <a:rPr lang="zh-CN" altLang="en-US" sz="2000" b="1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咨询服务工作进展</a:t>
                </a:r>
                <a:endParaRPr lang="zh-CN" altLang="en-US" sz="2000" b="1" dirty="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3" name="íṩľíḍè-TextBox 31"/>
            <p:cNvSpPr txBox="1"/>
            <p:nvPr/>
          </p:nvSpPr>
          <p:spPr>
            <a:xfrm>
              <a:off x="6835690" y="3105164"/>
              <a:ext cx="716863" cy="707887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" name="Group 35"/>
            <p:cNvGrpSpPr/>
            <p:nvPr/>
          </p:nvGrpSpPr>
          <p:grpSpPr>
            <a:xfrm>
              <a:off x="1163452" y="4713276"/>
              <a:ext cx="4505061" cy="1152128"/>
              <a:chOff x="911424" y="1244624"/>
              <a:chExt cx="4505061" cy="1152128"/>
            </a:xfrm>
          </p:grpSpPr>
          <p:sp>
            <p:nvSpPr>
              <p:cNvPr id="15" name="íṩľíḍè-Freeform: Shape 36"/>
              <p:cNvSpPr/>
              <p:nvPr/>
            </p:nvSpPr>
            <p:spPr bwMode="auto">
              <a:xfrm flipH="1">
                <a:off x="911424" y="1244624"/>
                <a:ext cx="1084974" cy="1084975"/>
              </a:xfrm>
              <a:custGeom>
                <a:avLst/>
                <a:gdLst>
                  <a:gd name="connsiteX0" fmla="*/ 508910 w 1084974"/>
                  <a:gd name="connsiteY0" fmla="*/ 0 h 1084975"/>
                  <a:gd name="connsiteX1" fmla="*/ 31229 w 1084974"/>
                  <a:gd name="connsiteY1" fmla="*/ 253981 h 1084975"/>
                  <a:gd name="connsiteX2" fmla="*/ 0 w 1084974"/>
                  <a:gd name="connsiteY2" fmla="*/ 311517 h 1084975"/>
                  <a:gd name="connsiteX3" fmla="*/ 773457 w 1084974"/>
                  <a:gd name="connsiteY3" fmla="*/ 1084975 h 1084975"/>
                  <a:gd name="connsiteX4" fmla="*/ 830993 w 1084974"/>
                  <a:gd name="connsiteY4" fmla="*/ 1053745 h 1084975"/>
                  <a:gd name="connsiteX5" fmla="*/ 1084974 w 1084974"/>
                  <a:gd name="connsiteY5" fmla="*/ 576064 h 1084975"/>
                  <a:gd name="connsiteX6" fmla="*/ 508910 w 1084974"/>
                  <a:gd name="connsiteY6" fmla="*/ 0 h 108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4974" h="1084975">
                    <a:moveTo>
                      <a:pt x="508910" y="0"/>
                    </a:moveTo>
                    <a:cubicBezTo>
                      <a:pt x="310066" y="0"/>
                      <a:pt x="134752" y="100747"/>
                      <a:pt x="31229" y="253981"/>
                    </a:cubicBezTo>
                    <a:lnTo>
                      <a:pt x="0" y="311517"/>
                    </a:lnTo>
                    <a:lnTo>
                      <a:pt x="773457" y="1084975"/>
                    </a:lnTo>
                    <a:lnTo>
                      <a:pt x="830993" y="1053745"/>
                    </a:lnTo>
                    <a:cubicBezTo>
                      <a:pt x="984227" y="950222"/>
                      <a:pt x="1084974" y="774908"/>
                      <a:pt x="1084974" y="576064"/>
                    </a:cubicBezTo>
                    <a:cubicBezTo>
                      <a:pt x="1084974" y="257913"/>
                      <a:pt x="827061" y="0"/>
                      <a:pt x="5089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16" name="íṩľíḍè-Straight Connector 37"/>
              <p:cNvCxnSpPr/>
              <p:nvPr/>
            </p:nvCxnSpPr>
            <p:spPr>
              <a:xfrm flipH="1">
                <a:off x="1155787" y="1496652"/>
                <a:ext cx="900100" cy="9001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íṩľíḍè-TextBox 38"/>
              <p:cNvSpPr txBox="1"/>
              <p:nvPr/>
            </p:nvSpPr>
            <p:spPr>
              <a:xfrm>
                <a:off x="957420" y="1340768"/>
                <a:ext cx="736099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9" name="íṩľíḍè-TextBox 40"/>
              <p:cNvSpPr txBox="1"/>
              <p:nvPr/>
            </p:nvSpPr>
            <p:spPr>
              <a:xfrm>
                <a:off x="1453911" y="1897004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000" b="1" dirty="0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BIM</a:t>
                </a:r>
                <a:r>
                  <a:rPr lang="zh-CN" altLang="en-US" sz="2000" b="1" dirty="0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平台问题整理</a:t>
                </a:r>
              </a:p>
            </p:txBody>
          </p:sp>
        </p:grpSp>
      </p:grpSp>
      <p:sp>
        <p:nvSpPr>
          <p:cNvPr id="45" name="文本框 44"/>
          <p:cNvSpPr txBox="1"/>
          <p:nvPr/>
        </p:nvSpPr>
        <p:spPr>
          <a:xfrm>
            <a:off x="139148" y="69575"/>
            <a:ext cx="1162878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nema-clapboard_21194"/>
          <p:cNvSpPr>
            <a:spLocks noChangeAspect="1"/>
          </p:cNvSpPr>
          <p:nvPr/>
        </p:nvSpPr>
        <p:spPr bwMode="auto">
          <a:xfrm>
            <a:off x="1187624" y="2057072"/>
            <a:ext cx="1059216" cy="936104"/>
          </a:xfrm>
          <a:custGeom>
            <a:avLst/>
            <a:gdLst>
              <a:gd name="connsiteX0" fmla="*/ 434481 w 596814"/>
              <a:gd name="connsiteY0" fmla="*/ 238458 h 575509"/>
              <a:gd name="connsiteX1" fmla="*/ 487055 w 596814"/>
              <a:gd name="connsiteY1" fmla="*/ 310289 h 575509"/>
              <a:gd name="connsiteX2" fmla="*/ 525793 w 596814"/>
              <a:gd name="connsiteY2" fmla="*/ 310289 h 575509"/>
              <a:gd name="connsiteX3" fmla="*/ 473220 w 596814"/>
              <a:gd name="connsiteY3" fmla="*/ 238458 h 575509"/>
              <a:gd name="connsiteX4" fmla="*/ 348703 w 596814"/>
              <a:gd name="connsiteY4" fmla="*/ 238458 h 575509"/>
              <a:gd name="connsiteX5" fmla="*/ 401276 w 596814"/>
              <a:gd name="connsiteY5" fmla="*/ 310289 h 575509"/>
              <a:gd name="connsiteX6" fmla="*/ 440015 w 596814"/>
              <a:gd name="connsiteY6" fmla="*/ 310289 h 575509"/>
              <a:gd name="connsiteX7" fmla="*/ 387441 w 596814"/>
              <a:gd name="connsiteY7" fmla="*/ 238458 h 575509"/>
              <a:gd name="connsiteX8" fmla="*/ 262924 w 596814"/>
              <a:gd name="connsiteY8" fmla="*/ 238458 h 575509"/>
              <a:gd name="connsiteX9" fmla="*/ 315498 w 596814"/>
              <a:gd name="connsiteY9" fmla="*/ 310289 h 575509"/>
              <a:gd name="connsiteX10" fmla="*/ 354237 w 596814"/>
              <a:gd name="connsiteY10" fmla="*/ 310289 h 575509"/>
              <a:gd name="connsiteX11" fmla="*/ 302585 w 596814"/>
              <a:gd name="connsiteY11" fmla="*/ 238458 h 575509"/>
              <a:gd name="connsiteX12" fmla="*/ 178069 w 596814"/>
              <a:gd name="connsiteY12" fmla="*/ 238458 h 575509"/>
              <a:gd name="connsiteX13" fmla="*/ 229720 w 596814"/>
              <a:gd name="connsiteY13" fmla="*/ 310289 h 575509"/>
              <a:gd name="connsiteX14" fmla="*/ 269381 w 596814"/>
              <a:gd name="connsiteY14" fmla="*/ 310289 h 575509"/>
              <a:gd name="connsiteX15" fmla="*/ 216807 w 596814"/>
              <a:gd name="connsiteY15" fmla="*/ 238458 h 575509"/>
              <a:gd name="connsiteX16" fmla="*/ 92290 w 596814"/>
              <a:gd name="connsiteY16" fmla="*/ 238458 h 575509"/>
              <a:gd name="connsiteX17" fmla="*/ 144864 w 596814"/>
              <a:gd name="connsiteY17" fmla="*/ 310289 h 575509"/>
              <a:gd name="connsiteX18" fmla="*/ 183603 w 596814"/>
              <a:gd name="connsiteY18" fmla="*/ 310289 h 575509"/>
              <a:gd name="connsiteX19" fmla="*/ 131029 w 596814"/>
              <a:gd name="connsiteY19" fmla="*/ 238458 h 575509"/>
              <a:gd name="connsiteX20" fmla="*/ 22192 w 596814"/>
              <a:gd name="connsiteY20" fmla="*/ 231091 h 575509"/>
              <a:gd name="connsiteX21" fmla="*/ 596814 w 596814"/>
              <a:gd name="connsiteY21" fmla="*/ 231091 h 575509"/>
              <a:gd name="connsiteX22" fmla="*/ 596814 w 596814"/>
              <a:gd name="connsiteY22" fmla="*/ 290029 h 575509"/>
              <a:gd name="connsiteX23" fmla="*/ 558998 w 596814"/>
              <a:gd name="connsiteY23" fmla="*/ 238458 h 575509"/>
              <a:gd name="connsiteX24" fmla="*/ 519337 w 596814"/>
              <a:gd name="connsiteY24" fmla="*/ 238458 h 575509"/>
              <a:gd name="connsiteX25" fmla="*/ 571911 w 596814"/>
              <a:gd name="connsiteY25" fmla="*/ 310289 h 575509"/>
              <a:gd name="connsiteX26" fmla="*/ 596814 w 596814"/>
              <a:gd name="connsiteY26" fmla="*/ 310289 h 575509"/>
              <a:gd name="connsiteX27" fmla="*/ 596814 w 596814"/>
              <a:gd name="connsiteY27" fmla="*/ 575509 h 575509"/>
              <a:gd name="connsiteX28" fmla="*/ 22192 w 596814"/>
              <a:gd name="connsiteY28" fmla="*/ 575509 h 575509"/>
              <a:gd name="connsiteX29" fmla="*/ 22192 w 596814"/>
              <a:gd name="connsiteY29" fmla="*/ 259639 h 575509"/>
              <a:gd name="connsiteX30" fmla="*/ 59086 w 596814"/>
              <a:gd name="connsiteY30" fmla="*/ 310289 h 575509"/>
              <a:gd name="connsiteX31" fmla="*/ 97824 w 596814"/>
              <a:gd name="connsiteY31" fmla="*/ 310289 h 575509"/>
              <a:gd name="connsiteX32" fmla="*/ 46173 w 596814"/>
              <a:gd name="connsiteY32" fmla="*/ 238458 h 575509"/>
              <a:gd name="connsiteX33" fmla="*/ 22192 w 596814"/>
              <a:gd name="connsiteY33" fmla="*/ 238458 h 575509"/>
              <a:gd name="connsiteX34" fmla="*/ 157733 w 596814"/>
              <a:gd name="connsiteY34" fmla="*/ 113244 h 575509"/>
              <a:gd name="connsiteX35" fmla="*/ 119914 w 596814"/>
              <a:gd name="connsiteY35" fmla="*/ 123371 h 575509"/>
              <a:gd name="connsiteX36" fmla="*/ 88552 w 596814"/>
              <a:gd name="connsiteY36" fmla="*/ 206233 h 575509"/>
              <a:gd name="connsiteX37" fmla="*/ 125449 w 596814"/>
              <a:gd name="connsiteY37" fmla="*/ 196105 h 575509"/>
              <a:gd name="connsiteX38" fmla="*/ 240751 w 596814"/>
              <a:gd name="connsiteY38" fmla="*/ 91147 h 575509"/>
              <a:gd name="connsiteX39" fmla="*/ 202932 w 596814"/>
              <a:gd name="connsiteY39" fmla="*/ 101275 h 575509"/>
              <a:gd name="connsiteX40" fmla="*/ 170647 w 596814"/>
              <a:gd name="connsiteY40" fmla="*/ 184136 h 575509"/>
              <a:gd name="connsiteX41" fmla="*/ 208466 w 596814"/>
              <a:gd name="connsiteY41" fmla="*/ 174009 h 575509"/>
              <a:gd name="connsiteX42" fmla="*/ 322846 w 596814"/>
              <a:gd name="connsiteY42" fmla="*/ 69051 h 575509"/>
              <a:gd name="connsiteX43" fmla="*/ 285027 w 596814"/>
              <a:gd name="connsiteY43" fmla="*/ 79179 h 575509"/>
              <a:gd name="connsiteX44" fmla="*/ 253665 w 596814"/>
              <a:gd name="connsiteY44" fmla="*/ 162040 h 575509"/>
              <a:gd name="connsiteX45" fmla="*/ 290561 w 596814"/>
              <a:gd name="connsiteY45" fmla="*/ 151912 h 575509"/>
              <a:gd name="connsiteX46" fmla="*/ 405863 w 596814"/>
              <a:gd name="connsiteY46" fmla="*/ 46955 h 575509"/>
              <a:gd name="connsiteX47" fmla="*/ 368044 w 596814"/>
              <a:gd name="connsiteY47" fmla="*/ 57082 h 575509"/>
              <a:gd name="connsiteX48" fmla="*/ 335760 w 596814"/>
              <a:gd name="connsiteY48" fmla="*/ 139944 h 575509"/>
              <a:gd name="connsiteX49" fmla="*/ 373579 w 596814"/>
              <a:gd name="connsiteY49" fmla="*/ 129816 h 575509"/>
              <a:gd name="connsiteX50" fmla="*/ 487959 w 596814"/>
              <a:gd name="connsiteY50" fmla="*/ 24858 h 575509"/>
              <a:gd name="connsiteX51" fmla="*/ 451062 w 596814"/>
              <a:gd name="connsiteY51" fmla="*/ 34986 h 575509"/>
              <a:gd name="connsiteX52" fmla="*/ 418777 w 596814"/>
              <a:gd name="connsiteY52" fmla="*/ 117847 h 575509"/>
              <a:gd name="connsiteX53" fmla="*/ 456596 w 596814"/>
              <a:gd name="connsiteY53" fmla="*/ 107720 h 575509"/>
              <a:gd name="connsiteX54" fmla="*/ 555295 w 596814"/>
              <a:gd name="connsiteY54" fmla="*/ 0 h 575509"/>
              <a:gd name="connsiteX55" fmla="*/ 557140 w 596814"/>
              <a:gd name="connsiteY55" fmla="*/ 6445 h 575509"/>
              <a:gd name="connsiteX56" fmla="*/ 533157 w 596814"/>
              <a:gd name="connsiteY56" fmla="*/ 12890 h 575509"/>
              <a:gd name="connsiteX57" fmla="*/ 500872 w 596814"/>
              <a:gd name="connsiteY57" fmla="*/ 95751 h 575509"/>
              <a:gd name="connsiteX58" fmla="*/ 538692 w 596814"/>
              <a:gd name="connsiteY58" fmla="*/ 85623 h 575509"/>
              <a:gd name="connsiteX59" fmla="*/ 561752 w 596814"/>
              <a:gd name="connsiteY59" fmla="*/ 25779 h 575509"/>
              <a:gd name="connsiteX60" fmla="*/ 577433 w 596814"/>
              <a:gd name="connsiteY60" fmla="*/ 82861 h 575509"/>
              <a:gd name="connsiteX61" fmla="*/ 22138 w 596814"/>
              <a:gd name="connsiteY61" fmla="*/ 231091 h 575509"/>
              <a:gd name="connsiteX62" fmla="*/ 20293 w 596814"/>
              <a:gd name="connsiteY62" fmla="*/ 224646 h 575509"/>
              <a:gd name="connsiteX63" fmla="*/ 43354 w 596814"/>
              <a:gd name="connsiteY63" fmla="*/ 218201 h 575509"/>
              <a:gd name="connsiteX64" fmla="*/ 75638 w 596814"/>
              <a:gd name="connsiteY64" fmla="*/ 135340 h 575509"/>
              <a:gd name="connsiteX65" fmla="*/ 37819 w 596814"/>
              <a:gd name="connsiteY65" fmla="*/ 145468 h 575509"/>
              <a:gd name="connsiteX66" fmla="*/ 14759 w 596814"/>
              <a:gd name="connsiteY66" fmla="*/ 203471 h 575509"/>
              <a:gd name="connsiteX67" fmla="*/ 0 w 596814"/>
              <a:gd name="connsiteY67" fmla="*/ 148230 h 57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96814" h="575509">
                <a:moveTo>
                  <a:pt x="434481" y="238458"/>
                </a:moveTo>
                <a:lnTo>
                  <a:pt x="487055" y="310289"/>
                </a:lnTo>
                <a:lnTo>
                  <a:pt x="525793" y="310289"/>
                </a:lnTo>
                <a:lnTo>
                  <a:pt x="473220" y="238458"/>
                </a:lnTo>
                <a:close/>
                <a:moveTo>
                  <a:pt x="348703" y="238458"/>
                </a:moveTo>
                <a:lnTo>
                  <a:pt x="401276" y="310289"/>
                </a:lnTo>
                <a:lnTo>
                  <a:pt x="440015" y="310289"/>
                </a:lnTo>
                <a:lnTo>
                  <a:pt x="387441" y="238458"/>
                </a:lnTo>
                <a:close/>
                <a:moveTo>
                  <a:pt x="262924" y="238458"/>
                </a:moveTo>
                <a:lnTo>
                  <a:pt x="315498" y="310289"/>
                </a:lnTo>
                <a:lnTo>
                  <a:pt x="354237" y="310289"/>
                </a:lnTo>
                <a:lnTo>
                  <a:pt x="302585" y="238458"/>
                </a:lnTo>
                <a:close/>
                <a:moveTo>
                  <a:pt x="178069" y="238458"/>
                </a:moveTo>
                <a:lnTo>
                  <a:pt x="229720" y="310289"/>
                </a:lnTo>
                <a:lnTo>
                  <a:pt x="269381" y="310289"/>
                </a:lnTo>
                <a:lnTo>
                  <a:pt x="216807" y="238458"/>
                </a:lnTo>
                <a:close/>
                <a:moveTo>
                  <a:pt x="92290" y="238458"/>
                </a:moveTo>
                <a:lnTo>
                  <a:pt x="144864" y="310289"/>
                </a:lnTo>
                <a:lnTo>
                  <a:pt x="183603" y="310289"/>
                </a:lnTo>
                <a:lnTo>
                  <a:pt x="131029" y="238458"/>
                </a:lnTo>
                <a:close/>
                <a:moveTo>
                  <a:pt x="22192" y="231091"/>
                </a:moveTo>
                <a:lnTo>
                  <a:pt x="596814" y="231091"/>
                </a:lnTo>
                <a:lnTo>
                  <a:pt x="596814" y="290029"/>
                </a:lnTo>
                <a:lnTo>
                  <a:pt x="558998" y="238458"/>
                </a:lnTo>
                <a:lnTo>
                  <a:pt x="519337" y="238458"/>
                </a:lnTo>
                <a:lnTo>
                  <a:pt x="571911" y="310289"/>
                </a:lnTo>
                <a:lnTo>
                  <a:pt x="596814" y="310289"/>
                </a:lnTo>
                <a:lnTo>
                  <a:pt x="596814" y="575509"/>
                </a:lnTo>
                <a:lnTo>
                  <a:pt x="22192" y="575509"/>
                </a:lnTo>
                <a:lnTo>
                  <a:pt x="22192" y="259639"/>
                </a:lnTo>
                <a:lnTo>
                  <a:pt x="59086" y="310289"/>
                </a:lnTo>
                <a:lnTo>
                  <a:pt x="97824" y="310289"/>
                </a:lnTo>
                <a:lnTo>
                  <a:pt x="46173" y="238458"/>
                </a:lnTo>
                <a:lnTo>
                  <a:pt x="22192" y="238458"/>
                </a:lnTo>
                <a:close/>
                <a:moveTo>
                  <a:pt x="157733" y="113244"/>
                </a:moveTo>
                <a:lnTo>
                  <a:pt x="119914" y="123371"/>
                </a:lnTo>
                <a:lnTo>
                  <a:pt x="88552" y="206233"/>
                </a:lnTo>
                <a:lnTo>
                  <a:pt x="125449" y="196105"/>
                </a:lnTo>
                <a:close/>
                <a:moveTo>
                  <a:pt x="240751" y="91147"/>
                </a:moveTo>
                <a:lnTo>
                  <a:pt x="202932" y="101275"/>
                </a:lnTo>
                <a:lnTo>
                  <a:pt x="170647" y="184136"/>
                </a:lnTo>
                <a:lnTo>
                  <a:pt x="208466" y="174009"/>
                </a:lnTo>
                <a:close/>
                <a:moveTo>
                  <a:pt x="322846" y="69051"/>
                </a:moveTo>
                <a:lnTo>
                  <a:pt x="285027" y="79179"/>
                </a:lnTo>
                <a:lnTo>
                  <a:pt x="253665" y="162040"/>
                </a:lnTo>
                <a:lnTo>
                  <a:pt x="290561" y="151912"/>
                </a:lnTo>
                <a:close/>
                <a:moveTo>
                  <a:pt x="405863" y="46955"/>
                </a:moveTo>
                <a:lnTo>
                  <a:pt x="368044" y="57082"/>
                </a:lnTo>
                <a:lnTo>
                  <a:pt x="335760" y="139944"/>
                </a:lnTo>
                <a:lnTo>
                  <a:pt x="373579" y="129816"/>
                </a:lnTo>
                <a:close/>
                <a:moveTo>
                  <a:pt x="487959" y="24858"/>
                </a:moveTo>
                <a:lnTo>
                  <a:pt x="451062" y="34986"/>
                </a:lnTo>
                <a:lnTo>
                  <a:pt x="418777" y="117847"/>
                </a:lnTo>
                <a:lnTo>
                  <a:pt x="456596" y="107720"/>
                </a:lnTo>
                <a:close/>
                <a:moveTo>
                  <a:pt x="555295" y="0"/>
                </a:moveTo>
                <a:lnTo>
                  <a:pt x="557140" y="6445"/>
                </a:lnTo>
                <a:lnTo>
                  <a:pt x="533157" y="12890"/>
                </a:lnTo>
                <a:lnTo>
                  <a:pt x="500872" y="95751"/>
                </a:lnTo>
                <a:lnTo>
                  <a:pt x="538692" y="85623"/>
                </a:lnTo>
                <a:lnTo>
                  <a:pt x="561752" y="25779"/>
                </a:lnTo>
                <a:lnTo>
                  <a:pt x="577433" y="82861"/>
                </a:lnTo>
                <a:lnTo>
                  <a:pt x="22138" y="231091"/>
                </a:lnTo>
                <a:lnTo>
                  <a:pt x="20293" y="224646"/>
                </a:lnTo>
                <a:lnTo>
                  <a:pt x="43354" y="218201"/>
                </a:lnTo>
                <a:lnTo>
                  <a:pt x="75638" y="135340"/>
                </a:lnTo>
                <a:lnTo>
                  <a:pt x="37819" y="145468"/>
                </a:lnTo>
                <a:lnTo>
                  <a:pt x="14759" y="203471"/>
                </a:lnTo>
                <a:lnTo>
                  <a:pt x="0" y="148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02398" y="2283718"/>
            <a:ext cx="63740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4F81BD"/>
                </a:solidFill>
              </a:rPr>
              <a:t>1.</a:t>
            </a:r>
            <a:r>
              <a:rPr lang="zh-CN" altLang="en-US" sz="4400" dirty="0">
                <a:solidFill>
                  <a:srgbClr val="4F81BD"/>
                </a:solidFill>
              </a:rPr>
              <a:t>项目简介</a:t>
            </a:r>
          </a:p>
          <a:p>
            <a:endParaRPr lang="zh-CN" altLang="en-US" sz="4800" dirty="0">
              <a:solidFill>
                <a:srgbClr val="4F81BD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8"/>
          <p:cNvSpPr txBox="1"/>
          <p:nvPr/>
        </p:nvSpPr>
        <p:spPr>
          <a:xfrm>
            <a:off x="-18033" y="67770"/>
            <a:ext cx="2058705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1.1 </a:t>
            </a:r>
            <a:r>
              <a:rPr lang="zh-CN" altLang="en-US" sz="2100" b="1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-49123" y="699542"/>
            <a:ext cx="5526137" cy="435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/>
              <a:t>工程名称</a:t>
            </a:r>
          </a:p>
          <a:p>
            <a:pPr>
              <a:lnSpc>
                <a:spcPct val="120000"/>
              </a:lnSpc>
            </a:pPr>
            <a:r>
              <a:rPr lang="en-US" altLang="zh-CN" sz="1400" dirty="0"/>
              <a:t>     </a:t>
            </a:r>
            <a:r>
              <a:rPr lang="zh-CN" altLang="en-US" sz="1400" dirty="0"/>
              <a:t>长江中游新洲至九江河段航道整治二期工程。</a:t>
            </a:r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/>
              <a:t>项目概况</a:t>
            </a:r>
          </a:p>
          <a:p>
            <a:pPr marL="288290">
              <a:lnSpc>
                <a:spcPct val="120000"/>
              </a:lnSpc>
            </a:pPr>
            <a:r>
              <a:rPr lang="zh-CN" altLang="zh-CN" sz="1600" dirty="0"/>
              <a:t>新九河段位于长江干线武汉至安庆段的中下段，上起葫芦山，下迄九江港客运码头，航道里程</a:t>
            </a:r>
            <a:r>
              <a:rPr lang="en-US" altLang="zh-CN" sz="1600" dirty="0"/>
              <a:t>793.5</a:t>
            </a:r>
            <a:r>
              <a:rPr lang="zh-CN" altLang="zh-CN" sz="1600" dirty="0"/>
              <a:t>～</a:t>
            </a:r>
            <a:r>
              <a:rPr lang="en-US" altLang="zh-CN" sz="1600" dirty="0"/>
              <a:t>828.5km</a:t>
            </a:r>
            <a:r>
              <a:rPr lang="zh-CN" altLang="zh-CN" sz="1600" dirty="0"/>
              <a:t>，全长约</a:t>
            </a:r>
            <a:r>
              <a:rPr lang="en-US" altLang="zh-CN" sz="1600" dirty="0"/>
              <a:t>35km</a:t>
            </a:r>
            <a:r>
              <a:rPr lang="zh-CN" altLang="zh-CN" sz="1600" dirty="0"/>
              <a:t>，新洲～九江河段平面呈现反</a:t>
            </a:r>
            <a:r>
              <a:rPr lang="en-US" altLang="zh-CN" sz="1600" dirty="0"/>
              <a:t>“S”</a:t>
            </a:r>
            <a:r>
              <a:rPr lang="zh-CN" altLang="zh-CN" sz="1600" dirty="0"/>
              <a:t>形，由上段新洲汊道、中间顺直段、下段九江弯道组成，河段内分布有上、中、下三个浅区，即新洲浅区、九江上浅区、九江下浅区</a:t>
            </a:r>
            <a:r>
              <a:rPr lang="zh-CN" altLang="en-US" sz="1400" dirty="0"/>
              <a:t>。</a:t>
            </a:r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/>
              <a:t>工程主要建设内容</a:t>
            </a:r>
          </a:p>
          <a:p>
            <a:pPr marL="288290">
              <a:lnSpc>
                <a:spcPct val="120000"/>
              </a:lnSpc>
            </a:pPr>
            <a:r>
              <a:rPr lang="zh-CN" altLang="en-US" sz="1600" dirty="0"/>
              <a:t>在新洲水道右岸徐家湾边滩建设</a:t>
            </a:r>
            <a:r>
              <a:rPr lang="en-US" altLang="zh-CN" sz="1600" dirty="0"/>
              <a:t>2</a:t>
            </a:r>
            <a:r>
              <a:rPr lang="zh-CN" altLang="en-US" sz="1600" dirty="0"/>
              <a:t>道丁坝和</a:t>
            </a:r>
            <a:r>
              <a:rPr lang="en-US" altLang="zh-CN" sz="1600" dirty="0"/>
              <a:t>1</a:t>
            </a:r>
            <a:r>
              <a:rPr lang="zh-CN" altLang="en-US" sz="1600" dirty="0"/>
              <a:t>道护底带，加高徐家湾边滩已建</a:t>
            </a:r>
            <a:r>
              <a:rPr lang="en-US" altLang="zh-CN" sz="1600" dirty="0"/>
              <a:t>2</a:t>
            </a:r>
            <a:r>
              <a:rPr lang="zh-CN" altLang="en-US" sz="1600" dirty="0"/>
              <a:t>道护滩带；在九江水道鳊鱼滩洲头滩脊上建设一纵一横</a:t>
            </a:r>
            <a:r>
              <a:rPr lang="en-US" altLang="zh-CN" sz="1600" dirty="0"/>
              <a:t>2</a:t>
            </a:r>
            <a:r>
              <a:rPr lang="zh-CN" altLang="en-US" sz="1600" dirty="0"/>
              <a:t>道护滩带；建设新洲水道新洲右缘护岸、九江水道左岸蔡家渡护岸；对新洲水道新洲浅区进行疏浚；配套建设航道整治建筑物专用标志</a:t>
            </a:r>
            <a:r>
              <a:rPr lang="en-US" altLang="zh-CN" sz="1600" dirty="0"/>
              <a:t>8</a:t>
            </a:r>
            <a:r>
              <a:rPr lang="zh-CN" altLang="en-US" sz="1600" dirty="0"/>
              <a:t>座。</a:t>
            </a:r>
            <a:endParaRPr lang="zh-CN" altLang="en-US" sz="1400" dirty="0"/>
          </a:p>
        </p:txBody>
      </p:sp>
      <p:sp>
        <p:nvSpPr>
          <p:cNvPr id="7" name="五角星 6"/>
          <p:cNvSpPr/>
          <p:nvPr/>
        </p:nvSpPr>
        <p:spPr>
          <a:xfrm>
            <a:off x="7380312" y="3003798"/>
            <a:ext cx="144016" cy="14401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FDD77B-BF6D-4FD8-ADD8-BFE859B5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722" y="1419622"/>
            <a:ext cx="3753278" cy="20162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8"/>
          <p:cNvSpPr txBox="1"/>
          <p:nvPr/>
        </p:nvSpPr>
        <p:spPr>
          <a:xfrm>
            <a:off x="-18033" y="67770"/>
            <a:ext cx="3365897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1.2 BIM</a:t>
            </a:r>
            <a:r>
              <a:rPr lang="zh-CN" altLang="en-US" sz="2100" b="1" dirty="0">
                <a:solidFill>
                  <a:schemeClr val="bg1"/>
                </a:solidFill>
                <a:cs typeface="+mn-ea"/>
                <a:sym typeface="+mn-lt"/>
              </a:rPr>
              <a:t>咨询服务工作内容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899592" y="699542"/>
          <a:ext cx="7272808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nema-clapboard_21194"/>
          <p:cNvSpPr>
            <a:spLocks noChangeAspect="1"/>
          </p:cNvSpPr>
          <p:nvPr/>
        </p:nvSpPr>
        <p:spPr bwMode="auto">
          <a:xfrm>
            <a:off x="1187624" y="2057072"/>
            <a:ext cx="1059216" cy="936104"/>
          </a:xfrm>
          <a:custGeom>
            <a:avLst/>
            <a:gdLst>
              <a:gd name="connsiteX0" fmla="*/ 434481 w 596814"/>
              <a:gd name="connsiteY0" fmla="*/ 238458 h 575509"/>
              <a:gd name="connsiteX1" fmla="*/ 487055 w 596814"/>
              <a:gd name="connsiteY1" fmla="*/ 310289 h 575509"/>
              <a:gd name="connsiteX2" fmla="*/ 525793 w 596814"/>
              <a:gd name="connsiteY2" fmla="*/ 310289 h 575509"/>
              <a:gd name="connsiteX3" fmla="*/ 473220 w 596814"/>
              <a:gd name="connsiteY3" fmla="*/ 238458 h 575509"/>
              <a:gd name="connsiteX4" fmla="*/ 348703 w 596814"/>
              <a:gd name="connsiteY4" fmla="*/ 238458 h 575509"/>
              <a:gd name="connsiteX5" fmla="*/ 401276 w 596814"/>
              <a:gd name="connsiteY5" fmla="*/ 310289 h 575509"/>
              <a:gd name="connsiteX6" fmla="*/ 440015 w 596814"/>
              <a:gd name="connsiteY6" fmla="*/ 310289 h 575509"/>
              <a:gd name="connsiteX7" fmla="*/ 387441 w 596814"/>
              <a:gd name="connsiteY7" fmla="*/ 238458 h 575509"/>
              <a:gd name="connsiteX8" fmla="*/ 262924 w 596814"/>
              <a:gd name="connsiteY8" fmla="*/ 238458 h 575509"/>
              <a:gd name="connsiteX9" fmla="*/ 315498 w 596814"/>
              <a:gd name="connsiteY9" fmla="*/ 310289 h 575509"/>
              <a:gd name="connsiteX10" fmla="*/ 354237 w 596814"/>
              <a:gd name="connsiteY10" fmla="*/ 310289 h 575509"/>
              <a:gd name="connsiteX11" fmla="*/ 302585 w 596814"/>
              <a:gd name="connsiteY11" fmla="*/ 238458 h 575509"/>
              <a:gd name="connsiteX12" fmla="*/ 178069 w 596814"/>
              <a:gd name="connsiteY12" fmla="*/ 238458 h 575509"/>
              <a:gd name="connsiteX13" fmla="*/ 229720 w 596814"/>
              <a:gd name="connsiteY13" fmla="*/ 310289 h 575509"/>
              <a:gd name="connsiteX14" fmla="*/ 269381 w 596814"/>
              <a:gd name="connsiteY14" fmla="*/ 310289 h 575509"/>
              <a:gd name="connsiteX15" fmla="*/ 216807 w 596814"/>
              <a:gd name="connsiteY15" fmla="*/ 238458 h 575509"/>
              <a:gd name="connsiteX16" fmla="*/ 92290 w 596814"/>
              <a:gd name="connsiteY16" fmla="*/ 238458 h 575509"/>
              <a:gd name="connsiteX17" fmla="*/ 144864 w 596814"/>
              <a:gd name="connsiteY17" fmla="*/ 310289 h 575509"/>
              <a:gd name="connsiteX18" fmla="*/ 183603 w 596814"/>
              <a:gd name="connsiteY18" fmla="*/ 310289 h 575509"/>
              <a:gd name="connsiteX19" fmla="*/ 131029 w 596814"/>
              <a:gd name="connsiteY19" fmla="*/ 238458 h 575509"/>
              <a:gd name="connsiteX20" fmla="*/ 22192 w 596814"/>
              <a:gd name="connsiteY20" fmla="*/ 231091 h 575509"/>
              <a:gd name="connsiteX21" fmla="*/ 596814 w 596814"/>
              <a:gd name="connsiteY21" fmla="*/ 231091 h 575509"/>
              <a:gd name="connsiteX22" fmla="*/ 596814 w 596814"/>
              <a:gd name="connsiteY22" fmla="*/ 290029 h 575509"/>
              <a:gd name="connsiteX23" fmla="*/ 558998 w 596814"/>
              <a:gd name="connsiteY23" fmla="*/ 238458 h 575509"/>
              <a:gd name="connsiteX24" fmla="*/ 519337 w 596814"/>
              <a:gd name="connsiteY24" fmla="*/ 238458 h 575509"/>
              <a:gd name="connsiteX25" fmla="*/ 571911 w 596814"/>
              <a:gd name="connsiteY25" fmla="*/ 310289 h 575509"/>
              <a:gd name="connsiteX26" fmla="*/ 596814 w 596814"/>
              <a:gd name="connsiteY26" fmla="*/ 310289 h 575509"/>
              <a:gd name="connsiteX27" fmla="*/ 596814 w 596814"/>
              <a:gd name="connsiteY27" fmla="*/ 575509 h 575509"/>
              <a:gd name="connsiteX28" fmla="*/ 22192 w 596814"/>
              <a:gd name="connsiteY28" fmla="*/ 575509 h 575509"/>
              <a:gd name="connsiteX29" fmla="*/ 22192 w 596814"/>
              <a:gd name="connsiteY29" fmla="*/ 259639 h 575509"/>
              <a:gd name="connsiteX30" fmla="*/ 59086 w 596814"/>
              <a:gd name="connsiteY30" fmla="*/ 310289 h 575509"/>
              <a:gd name="connsiteX31" fmla="*/ 97824 w 596814"/>
              <a:gd name="connsiteY31" fmla="*/ 310289 h 575509"/>
              <a:gd name="connsiteX32" fmla="*/ 46173 w 596814"/>
              <a:gd name="connsiteY32" fmla="*/ 238458 h 575509"/>
              <a:gd name="connsiteX33" fmla="*/ 22192 w 596814"/>
              <a:gd name="connsiteY33" fmla="*/ 238458 h 575509"/>
              <a:gd name="connsiteX34" fmla="*/ 157733 w 596814"/>
              <a:gd name="connsiteY34" fmla="*/ 113244 h 575509"/>
              <a:gd name="connsiteX35" fmla="*/ 119914 w 596814"/>
              <a:gd name="connsiteY35" fmla="*/ 123371 h 575509"/>
              <a:gd name="connsiteX36" fmla="*/ 88552 w 596814"/>
              <a:gd name="connsiteY36" fmla="*/ 206233 h 575509"/>
              <a:gd name="connsiteX37" fmla="*/ 125449 w 596814"/>
              <a:gd name="connsiteY37" fmla="*/ 196105 h 575509"/>
              <a:gd name="connsiteX38" fmla="*/ 240751 w 596814"/>
              <a:gd name="connsiteY38" fmla="*/ 91147 h 575509"/>
              <a:gd name="connsiteX39" fmla="*/ 202932 w 596814"/>
              <a:gd name="connsiteY39" fmla="*/ 101275 h 575509"/>
              <a:gd name="connsiteX40" fmla="*/ 170647 w 596814"/>
              <a:gd name="connsiteY40" fmla="*/ 184136 h 575509"/>
              <a:gd name="connsiteX41" fmla="*/ 208466 w 596814"/>
              <a:gd name="connsiteY41" fmla="*/ 174009 h 575509"/>
              <a:gd name="connsiteX42" fmla="*/ 322846 w 596814"/>
              <a:gd name="connsiteY42" fmla="*/ 69051 h 575509"/>
              <a:gd name="connsiteX43" fmla="*/ 285027 w 596814"/>
              <a:gd name="connsiteY43" fmla="*/ 79179 h 575509"/>
              <a:gd name="connsiteX44" fmla="*/ 253665 w 596814"/>
              <a:gd name="connsiteY44" fmla="*/ 162040 h 575509"/>
              <a:gd name="connsiteX45" fmla="*/ 290561 w 596814"/>
              <a:gd name="connsiteY45" fmla="*/ 151912 h 575509"/>
              <a:gd name="connsiteX46" fmla="*/ 405863 w 596814"/>
              <a:gd name="connsiteY46" fmla="*/ 46955 h 575509"/>
              <a:gd name="connsiteX47" fmla="*/ 368044 w 596814"/>
              <a:gd name="connsiteY47" fmla="*/ 57082 h 575509"/>
              <a:gd name="connsiteX48" fmla="*/ 335760 w 596814"/>
              <a:gd name="connsiteY48" fmla="*/ 139944 h 575509"/>
              <a:gd name="connsiteX49" fmla="*/ 373579 w 596814"/>
              <a:gd name="connsiteY49" fmla="*/ 129816 h 575509"/>
              <a:gd name="connsiteX50" fmla="*/ 487959 w 596814"/>
              <a:gd name="connsiteY50" fmla="*/ 24858 h 575509"/>
              <a:gd name="connsiteX51" fmla="*/ 451062 w 596814"/>
              <a:gd name="connsiteY51" fmla="*/ 34986 h 575509"/>
              <a:gd name="connsiteX52" fmla="*/ 418777 w 596814"/>
              <a:gd name="connsiteY52" fmla="*/ 117847 h 575509"/>
              <a:gd name="connsiteX53" fmla="*/ 456596 w 596814"/>
              <a:gd name="connsiteY53" fmla="*/ 107720 h 575509"/>
              <a:gd name="connsiteX54" fmla="*/ 555295 w 596814"/>
              <a:gd name="connsiteY54" fmla="*/ 0 h 575509"/>
              <a:gd name="connsiteX55" fmla="*/ 557140 w 596814"/>
              <a:gd name="connsiteY55" fmla="*/ 6445 h 575509"/>
              <a:gd name="connsiteX56" fmla="*/ 533157 w 596814"/>
              <a:gd name="connsiteY56" fmla="*/ 12890 h 575509"/>
              <a:gd name="connsiteX57" fmla="*/ 500872 w 596814"/>
              <a:gd name="connsiteY57" fmla="*/ 95751 h 575509"/>
              <a:gd name="connsiteX58" fmla="*/ 538692 w 596814"/>
              <a:gd name="connsiteY58" fmla="*/ 85623 h 575509"/>
              <a:gd name="connsiteX59" fmla="*/ 561752 w 596814"/>
              <a:gd name="connsiteY59" fmla="*/ 25779 h 575509"/>
              <a:gd name="connsiteX60" fmla="*/ 577433 w 596814"/>
              <a:gd name="connsiteY60" fmla="*/ 82861 h 575509"/>
              <a:gd name="connsiteX61" fmla="*/ 22138 w 596814"/>
              <a:gd name="connsiteY61" fmla="*/ 231091 h 575509"/>
              <a:gd name="connsiteX62" fmla="*/ 20293 w 596814"/>
              <a:gd name="connsiteY62" fmla="*/ 224646 h 575509"/>
              <a:gd name="connsiteX63" fmla="*/ 43354 w 596814"/>
              <a:gd name="connsiteY63" fmla="*/ 218201 h 575509"/>
              <a:gd name="connsiteX64" fmla="*/ 75638 w 596814"/>
              <a:gd name="connsiteY64" fmla="*/ 135340 h 575509"/>
              <a:gd name="connsiteX65" fmla="*/ 37819 w 596814"/>
              <a:gd name="connsiteY65" fmla="*/ 145468 h 575509"/>
              <a:gd name="connsiteX66" fmla="*/ 14759 w 596814"/>
              <a:gd name="connsiteY66" fmla="*/ 203471 h 575509"/>
              <a:gd name="connsiteX67" fmla="*/ 0 w 596814"/>
              <a:gd name="connsiteY67" fmla="*/ 148230 h 57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96814" h="575509">
                <a:moveTo>
                  <a:pt x="434481" y="238458"/>
                </a:moveTo>
                <a:lnTo>
                  <a:pt x="487055" y="310289"/>
                </a:lnTo>
                <a:lnTo>
                  <a:pt x="525793" y="310289"/>
                </a:lnTo>
                <a:lnTo>
                  <a:pt x="473220" y="238458"/>
                </a:lnTo>
                <a:close/>
                <a:moveTo>
                  <a:pt x="348703" y="238458"/>
                </a:moveTo>
                <a:lnTo>
                  <a:pt x="401276" y="310289"/>
                </a:lnTo>
                <a:lnTo>
                  <a:pt x="440015" y="310289"/>
                </a:lnTo>
                <a:lnTo>
                  <a:pt x="387441" y="238458"/>
                </a:lnTo>
                <a:close/>
                <a:moveTo>
                  <a:pt x="262924" y="238458"/>
                </a:moveTo>
                <a:lnTo>
                  <a:pt x="315498" y="310289"/>
                </a:lnTo>
                <a:lnTo>
                  <a:pt x="354237" y="310289"/>
                </a:lnTo>
                <a:lnTo>
                  <a:pt x="302585" y="238458"/>
                </a:lnTo>
                <a:close/>
                <a:moveTo>
                  <a:pt x="178069" y="238458"/>
                </a:moveTo>
                <a:lnTo>
                  <a:pt x="229720" y="310289"/>
                </a:lnTo>
                <a:lnTo>
                  <a:pt x="269381" y="310289"/>
                </a:lnTo>
                <a:lnTo>
                  <a:pt x="216807" y="238458"/>
                </a:lnTo>
                <a:close/>
                <a:moveTo>
                  <a:pt x="92290" y="238458"/>
                </a:moveTo>
                <a:lnTo>
                  <a:pt x="144864" y="310289"/>
                </a:lnTo>
                <a:lnTo>
                  <a:pt x="183603" y="310289"/>
                </a:lnTo>
                <a:lnTo>
                  <a:pt x="131029" y="238458"/>
                </a:lnTo>
                <a:close/>
                <a:moveTo>
                  <a:pt x="22192" y="231091"/>
                </a:moveTo>
                <a:lnTo>
                  <a:pt x="596814" y="231091"/>
                </a:lnTo>
                <a:lnTo>
                  <a:pt x="596814" y="290029"/>
                </a:lnTo>
                <a:lnTo>
                  <a:pt x="558998" y="238458"/>
                </a:lnTo>
                <a:lnTo>
                  <a:pt x="519337" y="238458"/>
                </a:lnTo>
                <a:lnTo>
                  <a:pt x="571911" y="310289"/>
                </a:lnTo>
                <a:lnTo>
                  <a:pt x="596814" y="310289"/>
                </a:lnTo>
                <a:lnTo>
                  <a:pt x="596814" y="575509"/>
                </a:lnTo>
                <a:lnTo>
                  <a:pt x="22192" y="575509"/>
                </a:lnTo>
                <a:lnTo>
                  <a:pt x="22192" y="259639"/>
                </a:lnTo>
                <a:lnTo>
                  <a:pt x="59086" y="310289"/>
                </a:lnTo>
                <a:lnTo>
                  <a:pt x="97824" y="310289"/>
                </a:lnTo>
                <a:lnTo>
                  <a:pt x="46173" y="238458"/>
                </a:lnTo>
                <a:lnTo>
                  <a:pt x="22192" y="238458"/>
                </a:lnTo>
                <a:close/>
                <a:moveTo>
                  <a:pt x="157733" y="113244"/>
                </a:moveTo>
                <a:lnTo>
                  <a:pt x="119914" y="123371"/>
                </a:lnTo>
                <a:lnTo>
                  <a:pt x="88552" y="206233"/>
                </a:lnTo>
                <a:lnTo>
                  <a:pt x="125449" y="196105"/>
                </a:lnTo>
                <a:close/>
                <a:moveTo>
                  <a:pt x="240751" y="91147"/>
                </a:moveTo>
                <a:lnTo>
                  <a:pt x="202932" y="101275"/>
                </a:lnTo>
                <a:lnTo>
                  <a:pt x="170647" y="184136"/>
                </a:lnTo>
                <a:lnTo>
                  <a:pt x="208466" y="174009"/>
                </a:lnTo>
                <a:close/>
                <a:moveTo>
                  <a:pt x="322846" y="69051"/>
                </a:moveTo>
                <a:lnTo>
                  <a:pt x="285027" y="79179"/>
                </a:lnTo>
                <a:lnTo>
                  <a:pt x="253665" y="162040"/>
                </a:lnTo>
                <a:lnTo>
                  <a:pt x="290561" y="151912"/>
                </a:lnTo>
                <a:close/>
                <a:moveTo>
                  <a:pt x="405863" y="46955"/>
                </a:moveTo>
                <a:lnTo>
                  <a:pt x="368044" y="57082"/>
                </a:lnTo>
                <a:lnTo>
                  <a:pt x="335760" y="139944"/>
                </a:lnTo>
                <a:lnTo>
                  <a:pt x="373579" y="129816"/>
                </a:lnTo>
                <a:close/>
                <a:moveTo>
                  <a:pt x="487959" y="24858"/>
                </a:moveTo>
                <a:lnTo>
                  <a:pt x="451062" y="34986"/>
                </a:lnTo>
                <a:lnTo>
                  <a:pt x="418777" y="117847"/>
                </a:lnTo>
                <a:lnTo>
                  <a:pt x="456596" y="107720"/>
                </a:lnTo>
                <a:close/>
                <a:moveTo>
                  <a:pt x="555295" y="0"/>
                </a:moveTo>
                <a:lnTo>
                  <a:pt x="557140" y="6445"/>
                </a:lnTo>
                <a:lnTo>
                  <a:pt x="533157" y="12890"/>
                </a:lnTo>
                <a:lnTo>
                  <a:pt x="500872" y="95751"/>
                </a:lnTo>
                <a:lnTo>
                  <a:pt x="538692" y="85623"/>
                </a:lnTo>
                <a:lnTo>
                  <a:pt x="561752" y="25779"/>
                </a:lnTo>
                <a:lnTo>
                  <a:pt x="577433" y="82861"/>
                </a:lnTo>
                <a:lnTo>
                  <a:pt x="22138" y="231091"/>
                </a:lnTo>
                <a:lnTo>
                  <a:pt x="20293" y="224646"/>
                </a:lnTo>
                <a:lnTo>
                  <a:pt x="43354" y="218201"/>
                </a:lnTo>
                <a:lnTo>
                  <a:pt x="75638" y="135340"/>
                </a:lnTo>
                <a:lnTo>
                  <a:pt x="37819" y="145468"/>
                </a:lnTo>
                <a:lnTo>
                  <a:pt x="14759" y="203471"/>
                </a:lnTo>
                <a:lnTo>
                  <a:pt x="0" y="1482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02398" y="2283718"/>
            <a:ext cx="63740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4F81BD"/>
                </a:solidFill>
              </a:rPr>
              <a:t>2.BIM</a:t>
            </a:r>
            <a:r>
              <a:rPr lang="zh-CN" altLang="en-US" sz="4400" dirty="0">
                <a:solidFill>
                  <a:srgbClr val="4F81BD"/>
                </a:solidFill>
              </a:rPr>
              <a:t>咨询服务工作进展</a:t>
            </a:r>
          </a:p>
          <a:p>
            <a:endParaRPr lang="zh-CN" altLang="en-US" sz="4800" dirty="0">
              <a:solidFill>
                <a:srgbClr val="4F81BD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8"/>
          <p:cNvSpPr txBox="1"/>
          <p:nvPr/>
        </p:nvSpPr>
        <p:spPr>
          <a:xfrm>
            <a:off x="-18033" y="67770"/>
            <a:ext cx="3365897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2.1 </a:t>
            </a:r>
            <a:r>
              <a:rPr lang="zh-CN" altLang="en-US" sz="2100" b="1" dirty="0">
                <a:solidFill>
                  <a:schemeClr val="bg1"/>
                </a:solidFill>
                <a:cs typeface="+mn-ea"/>
                <a:sym typeface="+mn-lt"/>
              </a:rPr>
              <a:t>模型深化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17086"/>
            <a:ext cx="3581913" cy="20221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50037"/>
            <a:ext cx="3577022" cy="19562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950037"/>
            <a:ext cx="4222685" cy="19397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7086"/>
            <a:ext cx="2317072" cy="198004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8"/>
          <p:cNvSpPr txBox="1"/>
          <p:nvPr/>
        </p:nvSpPr>
        <p:spPr>
          <a:xfrm>
            <a:off x="-18033" y="67770"/>
            <a:ext cx="3365897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2.1 </a:t>
            </a:r>
            <a:r>
              <a:rPr lang="zh-CN" altLang="en-US" sz="2100" b="1" dirty="0">
                <a:solidFill>
                  <a:schemeClr val="bg1"/>
                </a:solidFill>
                <a:cs typeface="+mn-ea"/>
                <a:sym typeface="+mn-lt"/>
              </a:rPr>
              <a:t>模型深化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47E57D-1DEC-4F0C-AF93-D66D2ED2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7" y="555526"/>
            <a:ext cx="8629126" cy="4288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D197CE-679A-46B6-B001-432FBC1C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1590"/>
            <a:ext cx="8454749" cy="3888432"/>
          </a:xfrm>
          <a:prstGeom prst="rect">
            <a:avLst/>
          </a:prstGeom>
        </p:spPr>
      </p:pic>
      <p:sp>
        <p:nvSpPr>
          <p:cNvPr id="3" name="文本框 28">
            <a:extLst>
              <a:ext uri="{FF2B5EF4-FFF2-40B4-BE49-F238E27FC236}">
                <a16:creationId xmlns:a16="http://schemas.microsoft.com/office/drawing/2014/main" id="{FCE600A8-89D5-4673-92EE-6BC77753B46E}"/>
              </a:ext>
            </a:extLst>
          </p:cNvPr>
          <p:cNvSpPr txBox="1"/>
          <p:nvPr/>
        </p:nvSpPr>
        <p:spPr>
          <a:xfrm>
            <a:off x="-18033" y="67770"/>
            <a:ext cx="3365897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100" b="1" dirty="0">
                <a:solidFill>
                  <a:schemeClr val="bg1"/>
                </a:solidFill>
                <a:cs typeface="+mn-ea"/>
                <a:sym typeface="+mn-lt"/>
              </a:rPr>
              <a:t>2.2 </a:t>
            </a:r>
            <a:r>
              <a:rPr lang="zh-CN" altLang="en-US" sz="2100" b="1" dirty="0">
                <a:solidFill>
                  <a:schemeClr val="bg1"/>
                </a:solidFill>
                <a:cs typeface="+mn-ea"/>
                <a:sym typeface="+mn-lt"/>
              </a:rPr>
              <a:t>进度分析</a:t>
            </a:r>
          </a:p>
        </p:txBody>
      </p:sp>
    </p:spTree>
    <p:extLst>
      <p:ext uri="{BB962C8B-B14F-4D97-AF65-F5344CB8AC3E}">
        <p14:creationId xmlns:p14="http://schemas.microsoft.com/office/powerpoint/2010/main" val="343475947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dd7b9f4-e42c-40f4-8513-0cc29992af5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tdlwil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660</Words>
  <Application>Microsoft Office PowerPoint</Application>
  <PresentationFormat>全屏显示(16:9)</PresentationFormat>
  <Paragraphs>75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方正大黑简体</vt:lpstr>
      <vt:lpstr>方正黑体简体</vt:lpstr>
      <vt:lpstr>方正细黑一简体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ctesi</dc:creator>
  <cp:lastModifiedBy>付 帅</cp:lastModifiedBy>
  <cp:revision>102</cp:revision>
  <dcterms:created xsi:type="dcterms:W3CDTF">2017-04-04T11:09:00Z</dcterms:created>
  <dcterms:modified xsi:type="dcterms:W3CDTF">2018-12-25T09:30:57Z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2052-11.1.0.8214</vt:lpwstr>
  </property>
</Properties>
</file>